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6"/>
  </p:notesMasterIdLst>
  <p:sldIdLst>
    <p:sldId id="417" r:id="rId2"/>
    <p:sldId id="279" r:id="rId3"/>
    <p:sldId id="402" r:id="rId4"/>
    <p:sldId id="412" r:id="rId5"/>
    <p:sldId id="390" r:id="rId6"/>
    <p:sldId id="413" r:id="rId7"/>
    <p:sldId id="393" r:id="rId8"/>
    <p:sldId id="415" r:id="rId9"/>
    <p:sldId id="414" r:id="rId10"/>
    <p:sldId id="394" r:id="rId11"/>
    <p:sldId id="411" r:id="rId12"/>
    <p:sldId id="403" r:id="rId13"/>
    <p:sldId id="418" r:id="rId14"/>
    <p:sldId id="404" r:id="rId15"/>
    <p:sldId id="405" r:id="rId16"/>
    <p:sldId id="406" r:id="rId17"/>
    <p:sldId id="407" r:id="rId18"/>
    <p:sldId id="408" r:id="rId19"/>
    <p:sldId id="395" r:id="rId20"/>
    <p:sldId id="409" r:id="rId21"/>
    <p:sldId id="410" r:id="rId22"/>
    <p:sldId id="380" r:id="rId23"/>
    <p:sldId id="420" r:id="rId24"/>
    <p:sldId id="38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594"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60BBAD-B14C-455A-A19B-8E2639C355F0}" type="datetimeFigureOut">
              <a:rPr lang="en-US" smtClean="0"/>
              <a:t>12/7/2024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3D44DA-EFAC-4725-8434-D5FFD73B488F}" type="slidenum">
              <a:rPr lang="en-US" smtClean="0"/>
              <a:t>‹#›</a:t>
            </a:fld>
            <a:endParaRPr lang="en-US"/>
          </a:p>
        </p:txBody>
      </p:sp>
    </p:spTree>
    <p:extLst>
      <p:ext uri="{BB962C8B-B14F-4D97-AF65-F5344CB8AC3E}">
        <p14:creationId xmlns:p14="http://schemas.microsoft.com/office/powerpoint/2010/main" val="1967556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390882340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87932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83309444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966891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FBB5C6-FC50-491F-B016-F37C3A26D40B}"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40140392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FBB5C6-FC50-491F-B016-F37C3A26D40B}"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00322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FBB5C6-FC50-491F-B016-F37C3A26D40B}" type="datetimeFigureOut">
              <a:rPr lang="en-US" smtClean="0"/>
              <a:pPr/>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3719309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FBB5C6-FC50-491F-B016-F37C3A26D40B}" type="datetimeFigureOut">
              <a:rPr lang="en-US" smtClean="0"/>
              <a:pPr/>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275842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BB5C6-FC50-491F-B016-F37C3A26D40B}" type="datetimeFigureOut">
              <a:rPr lang="en-US" smtClean="0"/>
              <a:pPr/>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172534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BB5C6-FC50-491F-B016-F37C3A26D40B}"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16928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BB5C6-FC50-491F-B016-F37C3A26D40B}"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12899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BB5C6-FC50-491F-B016-F37C3A26D40B}" type="datetimeFigureOut">
              <a:rPr lang="en-US" smtClean="0"/>
              <a:pPr/>
              <a:t>12/7/2024</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BD025-4EE9-4671-ACC6-413961E2A9D0}" type="slidenum">
              <a:rPr lang="en-US" smtClean="0"/>
              <a:pPr/>
              <a:t>‹#›</a:t>
            </a:fld>
            <a:endParaRPr lang="en-US"/>
          </a:p>
        </p:txBody>
      </p:sp>
    </p:spTree>
    <p:extLst>
      <p:ext uri="{BB962C8B-B14F-4D97-AF65-F5344CB8AC3E}">
        <p14:creationId xmlns:p14="http://schemas.microsoft.com/office/powerpoint/2010/main" val="2527097292"/>
      </p:ext>
    </p:extLst>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72F521-0704-8120-0D86-9C3896B31302}"/>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C6960279-E1BF-450E-36A9-6F4A3DAB2AAD}"/>
              </a:ext>
            </a:extLst>
          </p:cNvPr>
          <p:cNvPicPr>
            <a:picLocks noChangeAspect="1"/>
          </p:cNvPicPr>
          <p:nvPr/>
        </p:nvPicPr>
        <p:blipFill>
          <a:blip r:embed="rId2">
            <a:extLst>
              <a:ext uri="{28A0092B-C50C-407E-A947-70E740481C1C}">
                <a14:useLocalDpi xmlns:a14="http://schemas.microsoft.com/office/drawing/2010/main" val="0"/>
              </a:ext>
            </a:extLst>
          </a:blip>
          <a:srcRect b="21432"/>
          <a:stretch/>
        </p:blipFill>
        <p:spPr>
          <a:xfrm>
            <a:off x="0" y="-2309"/>
            <a:ext cx="12192000" cy="6858000"/>
          </a:xfrm>
          <a:prstGeom prst="rect">
            <a:avLst/>
          </a:prstGeom>
        </p:spPr>
      </p:pic>
      <p:sp>
        <p:nvSpPr>
          <p:cNvPr id="2" name="Title 1">
            <a:extLst>
              <a:ext uri="{FF2B5EF4-FFF2-40B4-BE49-F238E27FC236}">
                <a16:creationId xmlns:a16="http://schemas.microsoft.com/office/drawing/2014/main" id="{D6681317-324A-1B91-18A0-7986A15EB760}"/>
              </a:ext>
            </a:extLst>
          </p:cNvPr>
          <p:cNvSpPr>
            <a:spLocks noGrp="1"/>
          </p:cNvSpPr>
          <p:nvPr>
            <p:ph type="ctrTitle"/>
          </p:nvPr>
        </p:nvSpPr>
        <p:spPr>
          <a:xfrm>
            <a:off x="9236" y="-2309"/>
            <a:ext cx="7458364" cy="1831109"/>
          </a:xfrm>
        </p:spPr>
        <p:txBody>
          <a:bodyPr>
            <a:normAutofit/>
          </a:bodyPr>
          <a:lstStyle/>
          <a:p>
            <a:r>
              <a:rPr lang="en-US" b="1" dirty="0"/>
              <a:t>Legacy of Faith:</a:t>
            </a:r>
            <a:br>
              <a:rPr lang="en-US" b="1" dirty="0"/>
            </a:br>
            <a:r>
              <a:rPr lang="en-US" b="1" dirty="0"/>
              <a:t>Faith in Action</a:t>
            </a:r>
            <a:endParaRPr lang="en-US" sz="3600" b="1" dirty="0"/>
          </a:p>
        </p:txBody>
      </p:sp>
      <p:sp>
        <p:nvSpPr>
          <p:cNvPr id="3" name="Subtitle 2">
            <a:extLst>
              <a:ext uri="{FF2B5EF4-FFF2-40B4-BE49-F238E27FC236}">
                <a16:creationId xmlns:a16="http://schemas.microsoft.com/office/drawing/2014/main" id="{E7FDA12A-D15E-6E49-42E4-89C6002A0561}"/>
              </a:ext>
            </a:extLst>
          </p:cNvPr>
          <p:cNvSpPr>
            <a:spLocks noGrp="1"/>
          </p:cNvSpPr>
          <p:nvPr>
            <p:ph type="subTitle" idx="1"/>
          </p:nvPr>
        </p:nvSpPr>
        <p:spPr>
          <a:xfrm>
            <a:off x="9236" y="1828800"/>
            <a:ext cx="7382164" cy="1219200"/>
          </a:xfrm>
        </p:spPr>
        <p:txBody>
          <a:bodyPr>
            <a:normAutofit/>
          </a:bodyPr>
          <a:lstStyle/>
          <a:p>
            <a:r>
              <a:rPr lang="en-US" sz="2800" b="1" dirty="0"/>
              <a:t>Hebrews 11:20-29</a:t>
            </a:r>
          </a:p>
          <a:p>
            <a:r>
              <a:rPr lang="en-US" b="1" dirty="0"/>
              <a:t>December 8, 2024</a:t>
            </a:r>
          </a:p>
        </p:txBody>
      </p:sp>
    </p:spTree>
    <p:extLst>
      <p:ext uri="{BB962C8B-B14F-4D97-AF65-F5344CB8AC3E}">
        <p14:creationId xmlns:p14="http://schemas.microsoft.com/office/powerpoint/2010/main" val="1209579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Genesis 50:24-25</a:t>
            </a:r>
            <a:endParaRPr lang="en-US" sz="4000" b="1" dirty="0">
              <a:solidFill>
                <a:schemeClr val="bg1"/>
              </a:solidFill>
            </a:endParaRPr>
          </a:p>
        </p:txBody>
      </p:sp>
      <p:sp>
        <p:nvSpPr>
          <p:cNvPr id="3" name="Content Placeholder 2"/>
          <p:cNvSpPr>
            <a:spLocks noGrp="1"/>
          </p:cNvSpPr>
          <p:nvPr>
            <p:ph idx="1"/>
          </p:nvPr>
        </p:nvSpPr>
        <p:spPr>
          <a:xfrm>
            <a:off x="152400" y="990600"/>
            <a:ext cx="11811000" cy="5638800"/>
          </a:xfrm>
        </p:spPr>
        <p:txBody>
          <a:bodyPr>
            <a:noAutofit/>
          </a:bodyPr>
          <a:lstStyle/>
          <a:p>
            <a:pPr marL="0" marR="0" indent="0" algn="just">
              <a:spcBef>
                <a:spcPts val="0"/>
              </a:spcBef>
              <a:spcAft>
                <a:spcPts val="0"/>
              </a:spcAft>
              <a:buNone/>
            </a:pPr>
            <a:r>
              <a:rPr lang="en-US" sz="3200" dirty="0">
                <a:solidFill>
                  <a:schemeClr val="bg1"/>
                </a:solidFill>
                <a:effectLst/>
                <a:latin typeface="Calibri" panose="020F0502020204030204" pitchFamily="34" charset="0"/>
                <a:ea typeface="Aptos" panose="020B0004020202020204" pitchFamily="34" charset="0"/>
              </a:rPr>
              <a:t>Joseph said to his brothers, “I am about to die, but God will surely take care of you and bring you up from this land to the land which He promised on oath to Abraham, to Isaac and to Jacob.” </a:t>
            </a:r>
            <a:r>
              <a:rPr lang="en-US" sz="3200" b="1" baseline="30000" dirty="0">
                <a:solidFill>
                  <a:schemeClr val="bg1"/>
                </a:solidFill>
                <a:effectLst/>
                <a:latin typeface="Calibri" panose="020F0502020204030204" pitchFamily="34" charset="0"/>
                <a:ea typeface="Aptos" panose="020B0004020202020204" pitchFamily="34" charset="0"/>
              </a:rPr>
              <a:t>25 </a:t>
            </a:r>
            <a:r>
              <a:rPr lang="en-US" sz="3200" dirty="0">
                <a:solidFill>
                  <a:schemeClr val="bg1"/>
                </a:solidFill>
                <a:effectLst/>
                <a:latin typeface="Calibri" panose="020F0502020204030204" pitchFamily="34" charset="0"/>
                <a:ea typeface="Aptos" panose="020B0004020202020204" pitchFamily="34" charset="0"/>
              </a:rPr>
              <a:t>Then Joseph made the sons of Israel swear, saying, “God will surely take care of you, and you shall carry my bones up from here.”</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2063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7428DF8E-0318-B9F8-285E-736EEF4E2A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57821-52D3-F6EA-64DA-BAE9D68331DC}"/>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0A289851-2E08-8D58-1DFC-34378465B35E}"/>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II. </a:t>
            </a:r>
            <a:r>
              <a:rPr lang="en-US" sz="3600" dirty="0">
                <a:solidFill>
                  <a:schemeClr val="bg1"/>
                </a:solidFill>
                <a:effectLst/>
                <a:ea typeface="Calibri" panose="020F0502020204030204" pitchFamily="34" charset="0"/>
                <a:cs typeface="Times New Roman" panose="02020603050405020304" pitchFamily="18" charset="0"/>
              </a:rPr>
              <a:t>Faith in Living (11:23-29)</a:t>
            </a:r>
          </a:p>
          <a:p>
            <a:pPr marL="0" indent="0">
              <a:buNone/>
            </a:pPr>
            <a:r>
              <a:rPr lang="en-US" dirty="0">
                <a:solidFill>
                  <a:schemeClr val="bg1"/>
                </a:solidFill>
                <a:effectLst/>
                <a:ea typeface="Calibri" panose="020F0502020204030204" pitchFamily="34" charset="0"/>
                <a:cs typeface="Times New Roman" panose="02020603050405020304" pitchFamily="18" charset="0"/>
              </a:rPr>
              <a:t>A. Faith rejects the world’s influences (24-29)</a:t>
            </a:r>
          </a:p>
          <a:p>
            <a:pPr marL="0" indent="0">
              <a:buNone/>
            </a:pPr>
            <a:endParaRPr lang="en-US" sz="24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6025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90F7111C-3C06-E584-7631-D5F94C2ABC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5EDC82-B939-8BC5-F891-BEADD94CDAF9}"/>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A1ADC243-1B80-1958-EC8D-6A120A857DBE}"/>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II. </a:t>
            </a:r>
            <a:r>
              <a:rPr lang="en-US" sz="3600" dirty="0">
                <a:solidFill>
                  <a:schemeClr val="bg1"/>
                </a:solidFill>
                <a:effectLst/>
                <a:ea typeface="Calibri" panose="020F0502020204030204" pitchFamily="34" charset="0"/>
                <a:cs typeface="Times New Roman" panose="02020603050405020304" pitchFamily="18" charset="0"/>
              </a:rPr>
              <a:t>Faith in Living (11:23-29)</a:t>
            </a:r>
          </a:p>
          <a:p>
            <a:pPr marL="0" indent="0">
              <a:buNone/>
            </a:pPr>
            <a:r>
              <a:rPr lang="en-US" dirty="0">
                <a:solidFill>
                  <a:schemeClr val="bg1"/>
                </a:solidFill>
                <a:effectLst/>
                <a:ea typeface="Calibri" panose="020F0502020204030204" pitchFamily="34" charset="0"/>
                <a:cs typeface="Times New Roman" panose="02020603050405020304" pitchFamily="18" charset="0"/>
              </a:rPr>
              <a:t>A. Faith rejects the world’s influences (24-29)</a:t>
            </a:r>
          </a:p>
          <a:p>
            <a:pPr marL="640080" indent="-320040">
              <a:buFont typeface="+mj-lt"/>
              <a:buAutoNum type="romanLcPeriod"/>
            </a:pPr>
            <a:r>
              <a:rPr lang="en-US" sz="2400" dirty="0">
                <a:solidFill>
                  <a:schemeClr val="bg1"/>
                </a:solidFill>
                <a:ea typeface="Calibri" panose="020F0502020204030204" pitchFamily="34" charset="0"/>
                <a:cs typeface="Times New Roman" panose="02020603050405020304" pitchFamily="18" charset="0"/>
              </a:rPr>
              <a:t>Faith rejects the world’s prestige (24)</a:t>
            </a:r>
          </a:p>
          <a:p>
            <a:pPr marL="640080" indent="0">
              <a:buNone/>
            </a:pPr>
            <a:r>
              <a:rPr lang="en-US" sz="1800" dirty="0">
                <a:solidFill>
                  <a:schemeClr val="bg1"/>
                </a:solidFill>
                <a:effectLst/>
                <a:latin typeface="Calibri" panose="020F0502020204030204" pitchFamily="34" charset="0"/>
                <a:ea typeface="Aptos" panose="020B0004020202020204" pitchFamily="34" charset="0"/>
              </a:rPr>
              <a:t>By faith Moses, when he had grown up, refused to be known as the son of Pharaoh’s daughter. </a:t>
            </a:r>
            <a:endParaRPr lang="en-US"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180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F22D8FB9-DEC4-9C85-F450-0E37955D75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68989E-417F-EF37-A848-EB11DD8B9952}"/>
              </a:ext>
            </a:extLst>
          </p:cNvPr>
          <p:cNvSpPr>
            <a:spLocks noGrp="1"/>
          </p:cNvSpPr>
          <p:nvPr>
            <p:ph type="title"/>
          </p:nvPr>
        </p:nvSpPr>
        <p:spPr>
          <a:xfrm>
            <a:off x="152400" y="228601"/>
            <a:ext cx="11887200" cy="685800"/>
          </a:xfrm>
        </p:spPr>
        <p:txBody>
          <a:bodyPr>
            <a:normAutofit/>
          </a:bodyPr>
          <a:lstStyle/>
          <a:p>
            <a:pPr algn="ctr"/>
            <a:r>
              <a:rPr lang="en-US" sz="3200" dirty="0">
                <a:solidFill>
                  <a:schemeClr val="bg1"/>
                </a:solidFill>
                <a:effectLst/>
                <a:latin typeface="Calibri" panose="020F0502020204030204" pitchFamily="34" charset="0"/>
                <a:ea typeface="Aptos" panose="020B0004020202020204" pitchFamily="34" charset="0"/>
              </a:rPr>
              <a:t>Baron Justinian von </a:t>
            </a:r>
            <a:r>
              <a:rPr lang="en-US" sz="3200" dirty="0" err="1">
                <a:solidFill>
                  <a:schemeClr val="bg1"/>
                </a:solidFill>
                <a:effectLst/>
                <a:latin typeface="Calibri" panose="020F0502020204030204" pitchFamily="34" charset="0"/>
                <a:ea typeface="Aptos" panose="020B0004020202020204" pitchFamily="34" charset="0"/>
              </a:rPr>
              <a:t>Weltz</a:t>
            </a:r>
            <a:endParaRPr lang="en-US" sz="3200" b="1" dirty="0">
              <a:solidFill>
                <a:schemeClr val="bg1"/>
              </a:solidFill>
            </a:endParaRPr>
          </a:p>
        </p:txBody>
      </p:sp>
      <p:sp>
        <p:nvSpPr>
          <p:cNvPr id="3" name="Content Placeholder 2">
            <a:extLst>
              <a:ext uri="{FF2B5EF4-FFF2-40B4-BE49-F238E27FC236}">
                <a16:creationId xmlns:a16="http://schemas.microsoft.com/office/drawing/2014/main" id="{F2A74B67-427C-E5E1-ACFE-3F5924B79527}"/>
              </a:ext>
            </a:extLst>
          </p:cNvPr>
          <p:cNvSpPr>
            <a:spLocks noGrp="1"/>
          </p:cNvSpPr>
          <p:nvPr>
            <p:ph idx="1"/>
          </p:nvPr>
        </p:nvSpPr>
        <p:spPr>
          <a:xfrm>
            <a:off x="152400" y="990600"/>
            <a:ext cx="11811000" cy="5638800"/>
          </a:xfrm>
        </p:spPr>
        <p:txBody>
          <a:bodyPr>
            <a:noAutofit/>
          </a:bodyPr>
          <a:lstStyle/>
          <a:p>
            <a:pPr marL="0" marR="0" indent="0" algn="just">
              <a:spcBef>
                <a:spcPts val="0"/>
              </a:spcBef>
              <a:spcAft>
                <a:spcPts val="0"/>
              </a:spcAft>
              <a:buNone/>
            </a:pPr>
            <a:r>
              <a:rPr lang="en-US" sz="3200" dirty="0">
                <a:solidFill>
                  <a:schemeClr val="bg1"/>
                </a:solidFill>
                <a:effectLst/>
                <a:latin typeface="Calibri" panose="020F0502020204030204" pitchFamily="34" charset="0"/>
                <a:ea typeface="Aptos" panose="020B0004020202020204" pitchFamily="34" charset="0"/>
              </a:rPr>
              <a:t>“What is it to me to bear the title ‘well-born,’ when I am born again to Christ?  What is it to me to have the title “lord,’ when I desire to be the servant of Christ?  What is it to be called, ‘your grace,’ when I have need of God’s grace?  All these vanities I will away with and all else I will lay at the feet of my dear Lord Jesus.”</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8476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31395494-5706-809B-BDFC-5D8F341780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471DDB-7F44-EF73-1346-A59EE57A2DE1}"/>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FC00D414-A308-D8E8-F8A2-0D76C5A8C9E2}"/>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II. </a:t>
            </a:r>
            <a:r>
              <a:rPr lang="en-US" sz="3600" dirty="0">
                <a:solidFill>
                  <a:schemeClr val="bg1"/>
                </a:solidFill>
                <a:effectLst/>
                <a:ea typeface="Calibri" panose="020F0502020204030204" pitchFamily="34" charset="0"/>
                <a:cs typeface="Times New Roman" panose="02020603050405020304" pitchFamily="18" charset="0"/>
              </a:rPr>
              <a:t>Faith in Living (11:23-29)</a:t>
            </a:r>
          </a:p>
          <a:p>
            <a:pPr marL="0" indent="0">
              <a:buNone/>
            </a:pPr>
            <a:r>
              <a:rPr lang="en-US" dirty="0">
                <a:solidFill>
                  <a:schemeClr val="bg1"/>
                </a:solidFill>
                <a:effectLst/>
                <a:ea typeface="Calibri" panose="020F0502020204030204" pitchFamily="34" charset="0"/>
                <a:cs typeface="Times New Roman" panose="02020603050405020304" pitchFamily="18" charset="0"/>
              </a:rPr>
              <a:t>A. Faith rejects the world’s influences (24-29)</a:t>
            </a:r>
          </a:p>
          <a:p>
            <a:pPr marL="640080" indent="-320040">
              <a:buFont typeface="+mj-lt"/>
              <a:buAutoNum type="romanLcPeriod"/>
            </a:pPr>
            <a:r>
              <a:rPr lang="en-US" sz="2400" dirty="0">
                <a:solidFill>
                  <a:schemeClr val="bg1"/>
                </a:solidFill>
                <a:ea typeface="Calibri" panose="020F0502020204030204" pitchFamily="34" charset="0"/>
                <a:cs typeface="Times New Roman" panose="02020603050405020304" pitchFamily="18" charset="0"/>
              </a:rPr>
              <a:t>Faith rejects the world’s prestige (24)</a:t>
            </a:r>
          </a:p>
          <a:p>
            <a:pPr marL="640080" indent="-365760">
              <a:buFont typeface="+mj-lt"/>
              <a:buAutoNum type="romanLcPeriod"/>
            </a:pPr>
            <a:r>
              <a:rPr lang="en-US" sz="2400" dirty="0">
                <a:solidFill>
                  <a:schemeClr val="bg1"/>
                </a:solidFill>
                <a:effectLst/>
                <a:ea typeface="Calibri" panose="020F0502020204030204" pitchFamily="34" charset="0"/>
                <a:cs typeface="Times New Roman" panose="02020603050405020304" pitchFamily="18" charset="0"/>
              </a:rPr>
              <a:t>Faith rejects the world’s pleasure (25)</a:t>
            </a:r>
          </a:p>
          <a:p>
            <a:pPr marL="640080" indent="0">
              <a:buNone/>
            </a:pPr>
            <a:r>
              <a:rPr lang="en-US" sz="1800" dirty="0">
                <a:solidFill>
                  <a:schemeClr val="bg1"/>
                </a:solidFill>
                <a:effectLst/>
                <a:latin typeface="Calibri" panose="020F0502020204030204" pitchFamily="34" charset="0"/>
                <a:ea typeface="Aptos" panose="020B0004020202020204" pitchFamily="34" charset="0"/>
              </a:rPr>
              <a:t>He chose to be mistreated along with the people of God rather than to enjoy the fleeting pleasures of sin. </a:t>
            </a:r>
            <a:endParaRPr lang="en-US"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0480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60E3055A-4FAE-B585-45B4-CE5AB99DAD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080131-6C54-BA1C-2681-E0604E109FA8}"/>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BE1F04EC-8737-5BF6-FD7C-AD7ADBE04FC5}"/>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II. </a:t>
            </a:r>
            <a:r>
              <a:rPr lang="en-US" sz="3600" dirty="0">
                <a:solidFill>
                  <a:schemeClr val="bg1"/>
                </a:solidFill>
                <a:effectLst/>
                <a:ea typeface="Calibri" panose="020F0502020204030204" pitchFamily="34" charset="0"/>
                <a:cs typeface="Times New Roman" panose="02020603050405020304" pitchFamily="18" charset="0"/>
              </a:rPr>
              <a:t>Faith in Living (11:23-29)</a:t>
            </a:r>
          </a:p>
          <a:p>
            <a:pPr marL="0" indent="0">
              <a:buNone/>
            </a:pPr>
            <a:r>
              <a:rPr lang="en-US" dirty="0">
                <a:solidFill>
                  <a:schemeClr val="bg1"/>
                </a:solidFill>
                <a:effectLst/>
                <a:ea typeface="Calibri" panose="020F0502020204030204" pitchFamily="34" charset="0"/>
                <a:cs typeface="Times New Roman" panose="02020603050405020304" pitchFamily="18" charset="0"/>
              </a:rPr>
              <a:t>A. Faith rejects the world’s influences (24-29)</a:t>
            </a:r>
          </a:p>
          <a:p>
            <a:pPr marL="640080" indent="-320040">
              <a:buFont typeface="+mj-lt"/>
              <a:buAutoNum type="romanLcPeriod"/>
            </a:pPr>
            <a:r>
              <a:rPr lang="en-US" sz="2400" dirty="0">
                <a:solidFill>
                  <a:schemeClr val="bg1"/>
                </a:solidFill>
                <a:ea typeface="Calibri" panose="020F0502020204030204" pitchFamily="34" charset="0"/>
                <a:cs typeface="Times New Roman" panose="02020603050405020304" pitchFamily="18" charset="0"/>
              </a:rPr>
              <a:t>Faith rejects the world’s prestige (24)</a:t>
            </a:r>
          </a:p>
          <a:p>
            <a:pPr marL="640080" indent="-365760">
              <a:buFont typeface="+mj-lt"/>
              <a:buAutoNum type="romanLcPeriod"/>
            </a:pPr>
            <a:r>
              <a:rPr lang="en-US" sz="2400" dirty="0">
                <a:solidFill>
                  <a:schemeClr val="bg1"/>
                </a:solidFill>
                <a:effectLst/>
                <a:ea typeface="Calibri" panose="020F0502020204030204" pitchFamily="34" charset="0"/>
                <a:cs typeface="Times New Roman" panose="02020603050405020304" pitchFamily="18" charset="0"/>
              </a:rPr>
              <a:t>Faith rejects the world’s pleasure (25)</a:t>
            </a:r>
          </a:p>
          <a:p>
            <a:pPr marL="640080" indent="-411480">
              <a:buFont typeface="+mj-lt"/>
              <a:buAutoNum type="romanLcPeriod"/>
            </a:pPr>
            <a:r>
              <a:rPr lang="en-US" sz="2400" dirty="0">
                <a:solidFill>
                  <a:schemeClr val="bg1"/>
                </a:solidFill>
                <a:ea typeface="Calibri" panose="020F0502020204030204" pitchFamily="34" charset="0"/>
                <a:cs typeface="Times New Roman" panose="02020603050405020304" pitchFamily="18" charset="0"/>
              </a:rPr>
              <a:t>Faith rejects the world’s plenty (26)</a:t>
            </a:r>
          </a:p>
          <a:p>
            <a:pPr marL="640080" indent="0">
              <a:buNone/>
            </a:pPr>
            <a:r>
              <a:rPr lang="en-US" sz="1800" dirty="0">
                <a:solidFill>
                  <a:schemeClr val="bg1"/>
                </a:solidFill>
                <a:effectLst/>
                <a:latin typeface="Calibri" panose="020F0502020204030204" pitchFamily="34" charset="0"/>
                <a:ea typeface="Aptos" panose="020B0004020202020204" pitchFamily="34" charset="0"/>
              </a:rPr>
              <a:t>He regarded disgrace for the sake of Christ as of greater value than the treasures of Egypt, because he was looking ahead to his reward. </a:t>
            </a:r>
            <a:endParaRPr lang="en-US"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3907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2CD3F395-34E7-596C-B6F6-8C087B5194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F4FF15-E2FD-B306-0A62-4F2234650470}"/>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D836A0FC-128A-114F-EA99-91A646970AA6}"/>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II. </a:t>
            </a:r>
            <a:r>
              <a:rPr lang="en-US" sz="3600" dirty="0">
                <a:solidFill>
                  <a:schemeClr val="bg1"/>
                </a:solidFill>
                <a:effectLst/>
                <a:ea typeface="Calibri" panose="020F0502020204030204" pitchFamily="34" charset="0"/>
                <a:cs typeface="Times New Roman" panose="02020603050405020304" pitchFamily="18" charset="0"/>
              </a:rPr>
              <a:t>Faith in Living (11:23-29)</a:t>
            </a:r>
          </a:p>
          <a:p>
            <a:pPr marL="0" indent="0">
              <a:buNone/>
            </a:pPr>
            <a:r>
              <a:rPr lang="en-US" dirty="0">
                <a:solidFill>
                  <a:schemeClr val="bg1"/>
                </a:solidFill>
                <a:effectLst/>
                <a:ea typeface="Calibri" panose="020F0502020204030204" pitchFamily="34" charset="0"/>
                <a:cs typeface="Times New Roman" panose="02020603050405020304" pitchFamily="18" charset="0"/>
              </a:rPr>
              <a:t>A. Faith rejects the world’s influences (24-29)</a:t>
            </a:r>
          </a:p>
          <a:p>
            <a:pPr marL="640080" indent="-320040">
              <a:buFont typeface="+mj-lt"/>
              <a:buAutoNum type="romanLcPeriod"/>
            </a:pPr>
            <a:r>
              <a:rPr lang="en-US" sz="2400" dirty="0">
                <a:solidFill>
                  <a:schemeClr val="bg1"/>
                </a:solidFill>
                <a:ea typeface="Calibri" panose="020F0502020204030204" pitchFamily="34" charset="0"/>
                <a:cs typeface="Times New Roman" panose="02020603050405020304" pitchFamily="18" charset="0"/>
              </a:rPr>
              <a:t>Faith rejects the world’s prestige (24)</a:t>
            </a:r>
          </a:p>
          <a:p>
            <a:pPr marL="640080" indent="-365760">
              <a:buFont typeface="+mj-lt"/>
              <a:buAutoNum type="romanLcPeriod"/>
            </a:pPr>
            <a:r>
              <a:rPr lang="en-US" sz="2400" dirty="0">
                <a:solidFill>
                  <a:schemeClr val="bg1"/>
                </a:solidFill>
                <a:effectLst/>
                <a:ea typeface="Calibri" panose="020F0502020204030204" pitchFamily="34" charset="0"/>
                <a:cs typeface="Times New Roman" panose="02020603050405020304" pitchFamily="18" charset="0"/>
              </a:rPr>
              <a:t>Faith rejects the world’s pleasure (25)</a:t>
            </a:r>
          </a:p>
          <a:p>
            <a:pPr marL="640080" indent="-411480">
              <a:buFont typeface="+mj-lt"/>
              <a:buAutoNum type="romanLcPeriod"/>
            </a:pPr>
            <a:r>
              <a:rPr lang="en-US" sz="2400" dirty="0">
                <a:solidFill>
                  <a:schemeClr val="bg1"/>
                </a:solidFill>
                <a:ea typeface="Calibri" panose="020F0502020204030204" pitchFamily="34" charset="0"/>
                <a:cs typeface="Times New Roman" panose="02020603050405020304" pitchFamily="18" charset="0"/>
              </a:rPr>
              <a:t>Faith rejects the world’s plenty (26)</a:t>
            </a:r>
          </a:p>
          <a:p>
            <a:pPr marL="640080" indent="-411480">
              <a:buFont typeface="+mj-lt"/>
              <a:buAutoNum type="romanLcPeriod"/>
            </a:pPr>
            <a:r>
              <a:rPr lang="en-US" sz="2400" dirty="0">
                <a:solidFill>
                  <a:schemeClr val="bg1"/>
                </a:solidFill>
                <a:effectLst/>
                <a:ea typeface="Calibri" panose="020F0502020204030204" pitchFamily="34" charset="0"/>
                <a:cs typeface="Times New Roman" panose="02020603050405020304" pitchFamily="18" charset="0"/>
              </a:rPr>
              <a:t>Faith rejects the world’s pressure (27)</a:t>
            </a:r>
          </a:p>
          <a:p>
            <a:pPr marL="640080" indent="0">
              <a:buNone/>
            </a:pPr>
            <a:r>
              <a:rPr lang="en-US" sz="1800" dirty="0">
                <a:solidFill>
                  <a:schemeClr val="bg1"/>
                </a:solidFill>
                <a:effectLst/>
                <a:latin typeface="Calibri" panose="020F0502020204030204" pitchFamily="34" charset="0"/>
                <a:ea typeface="Aptos" panose="020B0004020202020204" pitchFamily="34" charset="0"/>
              </a:rPr>
              <a:t>By faith he left Egypt, not fearing the king’s anger; he persevered because he saw him who is invisible.</a:t>
            </a:r>
            <a:endParaRPr lang="en-US"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2630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42004CE0-69D5-94AB-F3C1-F85AD2DA23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3E54DF-2AA4-6776-3A22-FCCAC8E67437}"/>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B65D2695-426E-9722-4C41-EAD0205FB76E}"/>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II. </a:t>
            </a:r>
            <a:r>
              <a:rPr lang="en-US" sz="3600" dirty="0">
                <a:solidFill>
                  <a:schemeClr val="bg1"/>
                </a:solidFill>
                <a:effectLst/>
                <a:ea typeface="Calibri" panose="020F0502020204030204" pitchFamily="34" charset="0"/>
                <a:cs typeface="Times New Roman" panose="02020603050405020304" pitchFamily="18" charset="0"/>
              </a:rPr>
              <a:t>Faith in Living (11:23-29)</a:t>
            </a:r>
          </a:p>
          <a:p>
            <a:pPr marL="0" indent="0">
              <a:buNone/>
            </a:pPr>
            <a:r>
              <a:rPr lang="en-US" dirty="0">
                <a:solidFill>
                  <a:schemeClr val="bg1"/>
                </a:solidFill>
                <a:effectLst/>
                <a:ea typeface="Calibri" panose="020F0502020204030204" pitchFamily="34" charset="0"/>
                <a:cs typeface="Times New Roman" panose="02020603050405020304" pitchFamily="18" charset="0"/>
              </a:rPr>
              <a:t>A. Faith rejects the world’s influences (24-29)</a:t>
            </a:r>
          </a:p>
          <a:p>
            <a:pPr marL="0" indent="0">
              <a:buNone/>
            </a:pPr>
            <a:r>
              <a:rPr lang="en-US" dirty="0">
                <a:solidFill>
                  <a:schemeClr val="bg1"/>
                </a:solidFill>
                <a:ea typeface="Calibri" panose="020F0502020204030204" pitchFamily="34" charset="0"/>
                <a:cs typeface="Times New Roman" panose="02020603050405020304" pitchFamily="18" charset="0"/>
              </a:rPr>
              <a:t>B. Faith accepts God’s word (23; 28-29)</a:t>
            </a:r>
          </a:p>
          <a:p>
            <a:pPr marL="0" indent="0">
              <a:buNone/>
            </a:pPr>
            <a:endParaRPr lang="en-US" sz="24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r>
              <a:rPr lang="en-US" dirty="0">
                <a:solidFill>
                  <a:schemeClr val="bg1"/>
                </a:solidFill>
                <a:effectLst/>
                <a:latin typeface="Calibri" panose="020F0502020204030204" pitchFamily="34" charset="0"/>
                <a:ea typeface="Aptos" panose="020B0004020202020204" pitchFamily="34" charset="0"/>
              </a:rPr>
              <a:t>Matthew 2:13</a:t>
            </a:r>
            <a:endParaRPr lang="en-US" dirty="0">
              <a:solidFill>
                <a:schemeClr val="bg1"/>
              </a:solidFill>
              <a:latin typeface="Calibri" panose="020F0502020204030204" pitchFamily="34" charset="0"/>
              <a:ea typeface="Aptos" panose="020B0004020202020204" pitchFamily="34" charset="0"/>
              <a:cs typeface="Times New Roman" panose="02020603050405020304" pitchFamily="18" charset="0"/>
            </a:endParaRPr>
          </a:p>
          <a:p>
            <a:pPr marL="0" indent="0">
              <a:buNone/>
            </a:pPr>
            <a:r>
              <a:rPr lang="en-US" dirty="0">
                <a:solidFill>
                  <a:schemeClr val="bg1"/>
                </a:solidFill>
                <a:latin typeface="Calibri" panose="020F0502020204030204" pitchFamily="34" charset="0"/>
                <a:ea typeface="Aptos" panose="020B0004020202020204" pitchFamily="34" charset="0"/>
              </a:rPr>
              <a:t>A</a:t>
            </a:r>
            <a:r>
              <a:rPr lang="en-US" dirty="0">
                <a:solidFill>
                  <a:schemeClr val="bg1"/>
                </a:solidFill>
                <a:effectLst/>
                <a:latin typeface="Calibri" panose="020F0502020204030204" pitchFamily="34" charset="0"/>
                <a:ea typeface="Aptos" panose="020B0004020202020204" pitchFamily="34" charset="0"/>
              </a:rPr>
              <a:t>n angel of the Lord appeared to Joseph in a dream and said, “Get up! Take the Child and His mother and flee to Egypt, and remain there until I tell you; for Herod is going to search for the Child to destroy Him.”</a:t>
            </a:r>
            <a:endParaRPr lang="en-US"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4079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792DA8E3-B78B-0F6D-96AD-1DACD2D235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A6E354-5BBD-C34C-CBE9-1B1B2FC6EC5F}"/>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611BEF79-7FAD-D226-1969-D4E17DC6EC1E}"/>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II. </a:t>
            </a:r>
            <a:r>
              <a:rPr lang="en-US" sz="3600" dirty="0">
                <a:solidFill>
                  <a:schemeClr val="bg1"/>
                </a:solidFill>
                <a:effectLst/>
                <a:ea typeface="Calibri" panose="020F0502020204030204" pitchFamily="34" charset="0"/>
                <a:cs typeface="Times New Roman" panose="02020603050405020304" pitchFamily="18" charset="0"/>
              </a:rPr>
              <a:t>Faith in Living (11:23-29)</a:t>
            </a:r>
          </a:p>
          <a:p>
            <a:pPr marL="0" indent="0">
              <a:buNone/>
            </a:pPr>
            <a:r>
              <a:rPr lang="en-US" dirty="0">
                <a:solidFill>
                  <a:schemeClr val="bg1"/>
                </a:solidFill>
                <a:effectLst/>
                <a:ea typeface="Calibri" panose="020F0502020204030204" pitchFamily="34" charset="0"/>
                <a:cs typeface="Times New Roman" panose="02020603050405020304" pitchFamily="18" charset="0"/>
              </a:rPr>
              <a:t>A. Faith rejects the world’s influences (24-29)</a:t>
            </a:r>
          </a:p>
          <a:p>
            <a:pPr marL="0" indent="0">
              <a:buNone/>
            </a:pPr>
            <a:r>
              <a:rPr lang="en-US" dirty="0">
                <a:solidFill>
                  <a:schemeClr val="bg1"/>
                </a:solidFill>
                <a:ea typeface="Calibri" panose="020F0502020204030204" pitchFamily="34" charset="0"/>
                <a:cs typeface="Times New Roman" panose="02020603050405020304" pitchFamily="18" charset="0"/>
              </a:rPr>
              <a:t>B. Faith accepts God’s word (23; 28-29)</a:t>
            </a:r>
          </a:p>
          <a:p>
            <a:pPr marL="640080" indent="-320040">
              <a:buFont typeface="+mj-lt"/>
              <a:buAutoNum type="romanLcPeriod"/>
            </a:pPr>
            <a:r>
              <a:rPr lang="en-US" sz="2400" dirty="0">
                <a:solidFill>
                  <a:schemeClr val="bg1"/>
                </a:solidFill>
                <a:effectLst/>
                <a:ea typeface="Calibri" panose="020F0502020204030204" pitchFamily="34" charset="0"/>
                <a:cs typeface="Times New Roman" panose="02020603050405020304" pitchFamily="18" charset="0"/>
              </a:rPr>
              <a:t>Faith accepts God’s plans (23)</a:t>
            </a:r>
          </a:p>
          <a:p>
            <a:pPr marL="640080" indent="0">
              <a:buNone/>
            </a:pPr>
            <a:r>
              <a:rPr lang="en-US" sz="1800" dirty="0">
                <a:solidFill>
                  <a:schemeClr val="bg1"/>
                </a:solidFill>
                <a:effectLst/>
                <a:latin typeface="Calibri" panose="020F0502020204030204" pitchFamily="34" charset="0"/>
                <a:ea typeface="Aptos" panose="020B0004020202020204" pitchFamily="34" charset="0"/>
              </a:rPr>
              <a:t>By faith Moses’ parents hid him for three months after he was born, because they saw he was no ordinary child, and they were not afraid of the king’s edict. </a:t>
            </a:r>
            <a:endParaRPr lang="en-US"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2096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Act 4:19-20</a:t>
            </a:r>
            <a:endParaRPr lang="en-US" sz="4000" b="1" dirty="0">
              <a:solidFill>
                <a:schemeClr val="bg1"/>
              </a:solidFill>
            </a:endParaRPr>
          </a:p>
        </p:txBody>
      </p:sp>
      <p:sp>
        <p:nvSpPr>
          <p:cNvPr id="3" name="Content Placeholder 2"/>
          <p:cNvSpPr>
            <a:spLocks noGrp="1"/>
          </p:cNvSpPr>
          <p:nvPr>
            <p:ph idx="1"/>
          </p:nvPr>
        </p:nvSpPr>
        <p:spPr>
          <a:xfrm>
            <a:off x="152400" y="990600"/>
            <a:ext cx="11811000" cy="5638800"/>
          </a:xfrm>
        </p:spPr>
        <p:txBody>
          <a:bodyPr>
            <a:noAutofit/>
          </a:bodyPr>
          <a:lstStyle/>
          <a:p>
            <a:pPr marL="0" marR="0" indent="0" algn="just">
              <a:spcBef>
                <a:spcPts val="0"/>
              </a:spcBef>
              <a:spcAft>
                <a:spcPts val="0"/>
              </a:spcAft>
              <a:buNone/>
            </a:pPr>
            <a:r>
              <a:rPr lang="en-US" sz="3200" b="1" baseline="30000" dirty="0">
                <a:solidFill>
                  <a:schemeClr val="bg1"/>
                </a:solidFill>
                <a:effectLst/>
                <a:latin typeface="Calibri" panose="020F0502020204030204" pitchFamily="34" charset="0"/>
                <a:ea typeface="Aptos" panose="020B0004020202020204" pitchFamily="34" charset="0"/>
              </a:rPr>
              <a:t>19 </a:t>
            </a:r>
            <a:r>
              <a:rPr lang="en-US" sz="3200" dirty="0">
                <a:solidFill>
                  <a:schemeClr val="bg1"/>
                </a:solidFill>
                <a:effectLst/>
                <a:latin typeface="Calibri" panose="020F0502020204030204" pitchFamily="34" charset="0"/>
                <a:ea typeface="Aptos" panose="020B0004020202020204" pitchFamily="34" charset="0"/>
              </a:rPr>
              <a:t>But Peter and John answered and said to them, “Whether it is right in the sight of God to give heed to you rather than to God, you be the judge; </a:t>
            </a:r>
            <a:r>
              <a:rPr lang="en-US" sz="3200" b="1" baseline="30000" dirty="0">
                <a:solidFill>
                  <a:schemeClr val="bg1"/>
                </a:solidFill>
                <a:effectLst/>
                <a:latin typeface="Calibri" panose="020F0502020204030204" pitchFamily="34" charset="0"/>
                <a:ea typeface="Aptos" panose="020B0004020202020204" pitchFamily="34" charset="0"/>
              </a:rPr>
              <a:t>20 </a:t>
            </a:r>
            <a:r>
              <a:rPr lang="en-US" sz="3200" dirty="0">
                <a:solidFill>
                  <a:schemeClr val="bg1"/>
                </a:solidFill>
                <a:effectLst/>
                <a:latin typeface="Calibri" panose="020F0502020204030204" pitchFamily="34" charset="0"/>
                <a:ea typeface="Aptos" panose="020B0004020202020204" pitchFamily="34" charset="0"/>
              </a:rPr>
              <a:t>for we cannot stop speaking about what we have seen and heard.” </a:t>
            </a:r>
            <a:endPar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127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Hebrews 11:20-24</a:t>
            </a:r>
            <a:endParaRPr lang="en-US" sz="4000" b="1" dirty="0">
              <a:solidFill>
                <a:schemeClr val="bg1"/>
              </a:solidFill>
            </a:endParaRPr>
          </a:p>
        </p:txBody>
      </p:sp>
      <p:sp>
        <p:nvSpPr>
          <p:cNvPr id="3" name="Content Placeholder 2"/>
          <p:cNvSpPr>
            <a:spLocks noGrp="1"/>
          </p:cNvSpPr>
          <p:nvPr>
            <p:ph idx="1"/>
          </p:nvPr>
        </p:nvSpPr>
        <p:spPr>
          <a:xfrm>
            <a:off x="152400" y="990600"/>
            <a:ext cx="11811000" cy="5638800"/>
          </a:xfrm>
        </p:spPr>
        <p:txBody>
          <a:bodyPr>
            <a:noAutofit/>
          </a:bodyPr>
          <a:lstStyle/>
          <a:p>
            <a:pPr marL="0" marR="0" indent="0">
              <a:lnSpc>
                <a:spcPct val="115000"/>
              </a:lnSpc>
              <a:spcAft>
                <a:spcPts val="800"/>
              </a:spcAft>
              <a:buNone/>
            </a:pPr>
            <a:r>
              <a:rPr lang="en-US" sz="3200" b="1" kern="100" baseline="300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20 </a:t>
            </a:r>
            <a:r>
              <a:rPr lang="en-US" sz="3200" kern="1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By faith Isaac blessed Jacob and Esau in regard to their future. </a:t>
            </a:r>
            <a:r>
              <a:rPr lang="en-US" sz="3200" b="1" kern="100" baseline="300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21 </a:t>
            </a:r>
            <a:r>
              <a:rPr lang="en-US" sz="3200" kern="1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By faith Jacob, when he was dying, blessed each of Joseph’s sons, and worshiped as he leaned on the top of his staff. </a:t>
            </a:r>
            <a:r>
              <a:rPr lang="en-US" sz="3200" b="1" kern="100" baseline="300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22 </a:t>
            </a:r>
            <a:r>
              <a:rPr lang="en-US" sz="3200" kern="1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By faith Joseph, when his end was near, spoke about the exodus of the Israelites from Egypt and gave instructions concerning the burial of his bones. </a:t>
            </a:r>
            <a:r>
              <a:rPr lang="en-US" sz="3200" b="1" baseline="30000" dirty="0">
                <a:solidFill>
                  <a:schemeClr val="bg1"/>
                </a:solidFill>
                <a:effectLst/>
                <a:latin typeface="Calibri" panose="020F0502020204030204" pitchFamily="34" charset="0"/>
                <a:ea typeface="Aptos" panose="020B0004020202020204" pitchFamily="34" charset="0"/>
              </a:rPr>
              <a:t>23 </a:t>
            </a:r>
            <a:r>
              <a:rPr lang="en-US" sz="3200" dirty="0">
                <a:solidFill>
                  <a:schemeClr val="bg1"/>
                </a:solidFill>
                <a:effectLst/>
                <a:latin typeface="Calibri" panose="020F0502020204030204" pitchFamily="34" charset="0"/>
                <a:ea typeface="Aptos" panose="020B0004020202020204" pitchFamily="34" charset="0"/>
              </a:rPr>
              <a:t>By faith Moses’ parents hid him for three months after he was born, because they saw he was no ordinary child, and they were not afraid of the king’s edict. </a:t>
            </a:r>
            <a:r>
              <a:rPr lang="en-US" sz="3200" b="1" baseline="30000" dirty="0">
                <a:solidFill>
                  <a:schemeClr val="bg1"/>
                </a:solidFill>
                <a:effectLst/>
                <a:latin typeface="Calibri" panose="020F0502020204030204" pitchFamily="34" charset="0"/>
                <a:ea typeface="Aptos" panose="020B0004020202020204" pitchFamily="34" charset="0"/>
              </a:rPr>
              <a:t>24 </a:t>
            </a:r>
            <a:r>
              <a:rPr lang="en-US" sz="3200" dirty="0">
                <a:solidFill>
                  <a:schemeClr val="bg1"/>
                </a:solidFill>
                <a:effectLst/>
                <a:latin typeface="Calibri" panose="020F0502020204030204" pitchFamily="34" charset="0"/>
                <a:ea typeface="Aptos" panose="020B0004020202020204" pitchFamily="34" charset="0"/>
              </a:rPr>
              <a:t>By faith Moses, when he had grown up, refused to be known as the son of Pharaoh’s daughter. </a:t>
            </a:r>
            <a:endPar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43619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E295B963-D3F4-05B1-1A5E-0783234829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D604F5-DE43-60AA-9125-03DFA269A299}"/>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47516D17-61B8-45DD-2671-34AD310E8E9D}"/>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II. </a:t>
            </a:r>
            <a:r>
              <a:rPr lang="en-US" sz="3600" dirty="0">
                <a:solidFill>
                  <a:schemeClr val="bg1"/>
                </a:solidFill>
                <a:effectLst/>
                <a:ea typeface="Calibri" panose="020F0502020204030204" pitchFamily="34" charset="0"/>
                <a:cs typeface="Times New Roman" panose="02020603050405020304" pitchFamily="18" charset="0"/>
              </a:rPr>
              <a:t>Faith in Living (11:23-29)</a:t>
            </a:r>
          </a:p>
          <a:p>
            <a:pPr marL="0" indent="0">
              <a:buNone/>
            </a:pPr>
            <a:r>
              <a:rPr lang="en-US" dirty="0">
                <a:solidFill>
                  <a:schemeClr val="bg1"/>
                </a:solidFill>
                <a:effectLst/>
                <a:ea typeface="Calibri" panose="020F0502020204030204" pitchFamily="34" charset="0"/>
                <a:cs typeface="Times New Roman" panose="02020603050405020304" pitchFamily="18" charset="0"/>
              </a:rPr>
              <a:t>A. Faith rejects the world’s influences (24-29)</a:t>
            </a:r>
          </a:p>
          <a:p>
            <a:pPr marL="0" indent="0">
              <a:buNone/>
            </a:pPr>
            <a:r>
              <a:rPr lang="en-US" dirty="0">
                <a:solidFill>
                  <a:schemeClr val="bg1"/>
                </a:solidFill>
                <a:ea typeface="Calibri" panose="020F0502020204030204" pitchFamily="34" charset="0"/>
                <a:cs typeface="Times New Roman" panose="02020603050405020304" pitchFamily="18" charset="0"/>
              </a:rPr>
              <a:t>B. Faith accepts God’s word (23; 28-29)</a:t>
            </a:r>
          </a:p>
          <a:p>
            <a:pPr marL="640080" indent="-320040">
              <a:buFont typeface="+mj-lt"/>
              <a:buAutoNum type="romanLcPeriod"/>
            </a:pPr>
            <a:r>
              <a:rPr lang="en-US" sz="2400" dirty="0">
                <a:solidFill>
                  <a:schemeClr val="bg1"/>
                </a:solidFill>
                <a:effectLst/>
                <a:ea typeface="Calibri" panose="020F0502020204030204" pitchFamily="34" charset="0"/>
                <a:cs typeface="Times New Roman" panose="02020603050405020304" pitchFamily="18" charset="0"/>
              </a:rPr>
              <a:t>Faith accepts God’s plans (23)</a:t>
            </a:r>
          </a:p>
          <a:p>
            <a:pPr marL="640080" indent="-365760">
              <a:buFont typeface="+mj-lt"/>
              <a:buAutoNum type="romanLcPeriod"/>
            </a:pPr>
            <a:r>
              <a:rPr lang="en-US" sz="2400" dirty="0">
                <a:solidFill>
                  <a:schemeClr val="bg1"/>
                </a:solidFill>
                <a:ea typeface="Calibri" panose="020F0502020204030204" pitchFamily="34" charset="0"/>
                <a:cs typeface="Times New Roman" panose="02020603050405020304" pitchFamily="18" charset="0"/>
              </a:rPr>
              <a:t>Faith accepts God’s provision (28)</a:t>
            </a:r>
          </a:p>
          <a:p>
            <a:pPr marL="640080" indent="0">
              <a:buNone/>
            </a:pPr>
            <a:r>
              <a:rPr lang="en-US" sz="1800" dirty="0">
                <a:solidFill>
                  <a:schemeClr val="bg1"/>
                </a:solidFill>
                <a:effectLst/>
                <a:latin typeface="Calibri" panose="020F0502020204030204" pitchFamily="34" charset="0"/>
                <a:ea typeface="Aptos" panose="020B0004020202020204" pitchFamily="34" charset="0"/>
              </a:rPr>
              <a:t>By faith he kept the Passover and the application of blood, so that the destroyer of the firstborn would not touch the firstborn of Israel. </a:t>
            </a:r>
            <a:endParaRPr lang="en-US"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4333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61EAE4B7-CB06-8E48-F788-34C6399D52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1973-FA7E-2CB9-CF45-28C5D1EE713C}"/>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05AF885F-558A-FF4E-1BA3-98A8AE6D2D2F}"/>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II. </a:t>
            </a:r>
            <a:r>
              <a:rPr lang="en-US" sz="3600" dirty="0">
                <a:solidFill>
                  <a:schemeClr val="bg1"/>
                </a:solidFill>
                <a:effectLst/>
                <a:ea typeface="Calibri" panose="020F0502020204030204" pitchFamily="34" charset="0"/>
                <a:cs typeface="Times New Roman" panose="02020603050405020304" pitchFamily="18" charset="0"/>
              </a:rPr>
              <a:t>Faith in Living (11:23-29)</a:t>
            </a:r>
          </a:p>
          <a:p>
            <a:pPr marL="0" indent="0">
              <a:buNone/>
            </a:pPr>
            <a:r>
              <a:rPr lang="en-US" dirty="0">
                <a:solidFill>
                  <a:schemeClr val="bg1"/>
                </a:solidFill>
                <a:effectLst/>
                <a:ea typeface="Calibri" panose="020F0502020204030204" pitchFamily="34" charset="0"/>
                <a:cs typeface="Times New Roman" panose="02020603050405020304" pitchFamily="18" charset="0"/>
              </a:rPr>
              <a:t>A. Faith rejects the world’s influences (24-29)</a:t>
            </a:r>
          </a:p>
          <a:p>
            <a:pPr marL="0" indent="0">
              <a:buNone/>
            </a:pPr>
            <a:r>
              <a:rPr lang="en-US" dirty="0">
                <a:solidFill>
                  <a:schemeClr val="bg1"/>
                </a:solidFill>
                <a:ea typeface="Calibri" panose="020F0502020204030204" pitchFamily="34" charset="0"/>
                <a:cs typeface="Times New Roman" panose="02020603050405020304" pitchFamily="18" charset="0"/>
              </a:rPr>
              <a:t>B. Faith accepts God’s word (23; 28-29)</a:t>
            </a:r>
          </a:p>
          <a:p>
            <a:pPr marL="640080" indent="-320040">
              <a:buFont typeface="+mj-lt"/>
              <a:buAutoNum type="romanLcPeriod"/>
            </a:pPr>
            <a:r>
              <a:rPr lang="en-US" sz="2400" dirty="0">
                <a:solidFill>
                  <a:schemeClr val="bg1"/>
                </a:solidFill>
                <a:effectLst/>
                <a:ea typeface="Calibri" panose="020F0502020204030204" pitchFamily="34" charset="0"/>
                <a:cs typeface="Times New Roman" panose="02020603050405020304" pitchFamily="18" charset="0"/>
              </a:rPr>
              <a:t>Faith accepts God’s plans (23)</a:t>
            </a:r>
          </a:p>
          <a:p>
            <a:pPr marL="640080" indent="-365760">
              <a:buFont typeface="+mj-lt"/>
              <a:buAutoNum type="romanLcPeriod"/>
            </a:pPr>
            <a:r>
              <a:rPr lang="en-US" sz="2400" dirty="0">
                <a:solidFill>
                  <a:schemeClr val="bg1"/>
                </a:solidFill>
                <a:ea typeface="Calibri" panose="020F0502020204030204" pitchFamily="34" charset="0"/>
                <a:cs typeface="Times New Roman" panose="02020603050405020304" pitchFamily="18" charset="0"/>
              </a:rPr>
              <a:t>Faith accepts God’s provision (28)</a:t>
            </a:r>
          </a:p>
          <a:p>
            <a:pPr marL="640080" indent="-411480">
              <a:buFont typeface="+mj-lt"/>
              <a:buAutoNum type="romanLcPeriod"/>
            </a:pPr>
            <a:r>
              <a:rPr lang="en-US" sz="2400" dirty="0">
                <a:solidFill>
                  <a:schemeClr val="bg1"/>
                </a:solidFill>
                <a:effectLst/>
                <a:ea typeface="Calibri" panose="020F0502020204030204" pitchFamily="34" charset="0"/>
                <a:cs typeface="Times New Roman" panose="02020603050405020304" pitchFamily="18" charset="0"/>
              </a:rPr>
              <a:t>Faith accepts God’s promise (29)</a:t>
            </a:r>
          </a:p>
          <a:p>
            <a:pPr marL="640080" indent="0">
              <a:buNone/>
            </a:pPr>
            <a:r>
              <a:rPr lang="en-US" sz="1800" dirty="0">
                <a:solidFill>
                  <a:schemeClr val="bg1"/>
                </a:solidFill>
                <a:effectLst/>
                <a:latin typeface="Calibri" panose="020F0502020204030204" pitchFamily="34" charset="0"/>
                <a:ea typeface="Aptos" panose="020B0004020202020204" pitchFamily="34" charset="0"/>
              </a:rPr>
              <a:t>By faith the people passed through the Red Sea as on dry land; but when the Egyptians tried to do so, they were drowned.</a:t>
            </a:r>
            <a:endParaRPr lang="en-US"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6656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Exodus 14:12-16</a:t>
            </a:r>
            <a:endParaRPr lang="en-US" sz="4000" b="1" dirty="0">
              <a:solidFill>
                <a:schemeClr val="bg1"/>
              </a:solidFill>
            </a:endParaRPr>
          </a:p>
        </p:txBody>
      </p:sp>
      <p:sp>
        <p:nvSpPr>
          <p:cNvPr id="3" name="Content Placeholder 2"/>
          <p:cNvSpPr>
            <a:spLocks noGrp="1"/>
          </p:cNvSpPr>
          <p:nvPr>
            <p:ph idx="1"/>
          </p:nvPr>
        </p:nvSpPr>
        <p:spPr>
          <a:xfrm>
            <a:off x="152400" y="990600"/>
            <a:ext cx="11811000" cy="5638800"/>
          </a:xfrm>
        </p:spPr>
        <p:txBody>
          <a:bodyPr>
            <a:noAutofit/>
          </a:bodyPr>
          <a:lstStyle/>
          <a:p>
            <a:pPr marL="0" indent="0" algn="just">
              <a:buNone/>
            </a:pPr>
            <a:r>
              <a:rPr lang="en-US" sz="3200" b="1" i="0" baseline="30000" dirty="0">
                <a:solidFill>
                  <a:srgbClr val="000000"/>
                </a:solidFill>
                <a:effectLst/>
              </a:rPr>
              <a:t>12 </a:t>
            </a:r>
            <a:r>
              <a:rPr lang="en-US" sz="3200" b="0" i="0" dirty="0">
                <a:solidFill>
                  <a:srgbClr val="000000"/>
                </a:solidFill>
                <a:effectLst/>
              </a:rPr>
              <a:t>Is this not the word that we spoke to you in Egypt, saying, Leave us alone that we may serve the Egyptians? For it would have been better for us to serve the Egyptians than to die in the wilderness.” </a:t>
            </a:r>
            <a:r>
              <a:rPr lang="en-US" sz="3200" b="1" i="0" baseline="30000" dirty="0">
                <a:solidFill>
                  <a:srgbClr val="000000"/>
                </a:solidFill>
                <a:effectLst/>
              </a:rPr>
              <a:t>13 </a:t>
            </a:r>
            <a:r>
              <a:rPr lang="en-US" sz="3200" b="0" i="0" dirty="0">
                <a:solidFill>
                  <a:srgbClr val="000000"/>
                </a:solidFill>
                <a:effectLst/>
              </a:rPr>
              <a:t>But Moses said to the people, “Do not fear! Stand by and see the salvation of the </a:t>
            </a:r>
            <a:r>
              <a:rPr lang="en-US" sz="3200" b="0" i="0" cap="small" dirty="0">
                <a:solidFill>
                  <a:srgbClr val="000000"/>
                </a:solidFill>
                <a:effectLst/>
              </a:rPr>
              <a:t>Lord</a:t>
            </a:r>
            <a:r>
              <a:rPr lang="en-US" sz="3200" b="0" i="0" dirty="0">
                <a:solidFill>
                  <a:srgbClr val="000000"/>
                </a:solidFill>
                <a:effectLst/>
              </a:rPr>
              <a:t> which He will accomplish for you today; for the Egyptians whom you have seen today, you will never see them again forever. </a:t>
            </a:r>
            <a:r>
              <a:rPr lang="en-US" sz="3200" b="1" i="0" baseline="30000" dirty="0">
                <a:solidFill>
                  <a:srgbClr val="000000"/>
                </a:solidFill>
                <a:effectLst/>
              </a:rPr>
              <a:t>14 </a:t>
            </a:r>
            <a:r>
              <a:rPr lang="en-US" sz="3200" b="0" i="0" dirty="0">
                <a:solidFill>
                  <a:srgbClr val="000000"/>
                </a:solidFill>
                <a:effectLst/>
              </a:rPr>
              <a:t>The </a:t>
            </a:r>
            <a:r>
              <a:rPr lang="en-US" sz="3200" b="0" i="0" cap="small" dirty="0">
                <a:solidFill>
                  <a:srgbClr val="000000"/>
                </a:solidFill>
                <a:effectLst/>
              </a:rPr>
              <a:t>Lord</a:t>
            </a:r>
            <a:r>
              <a:rPr lang="en-US" sz="3200" b="0" i="0" dirty="0">
                <a:solidFill>
                  <a:srgbClr val="000000"/>
                </a:solidFill>
                <a:effectLst/>
              </a:rPr>
              <a:t> will fight for you while you keep silent.” </a:t>
            </a:r>
            <a:r>
              <a:rPr lang="en-US" sz="3200" b="1" i="0" baseline="30000" dirty="0">
                <a:solidFill>
                  <a:srgbClr val="000000"/>
                </a:solidFill>
                <a:effectLst/>
              </a:rPr>
              <a:t>15 </a:t>
            </a:r>
            <a:r>
              <a:rPr lang="en-US" sz="3200" b="0" i="0" dirty="0">
                <a:solidFill>
                  <a:srgbClr val="000000"/>
                </a:solidFill>
                <a:effectLst/>
              </a:rPr>
              <a:t>Then the </a:t>
            </a:r>
            <a:r>
              <a:rPr lang="en-US" sz="3200" b="0" i="0" cap="small" dirty="0">
                <a:solidFill>
                  <a:srgbClr val="000000"/>
                </a:solidFill>
                <a:effectLst/>
              </a:rPr>
              <a:t>Lord</a:t>
            </a:r>
            <a:r>
              <a:rPr lang="en-US" sz="3200" cap="small" dirty="0">
                <a:solidFill>
                  <a:srgbClr val="000000"/>
                </a:solidFill>
              </a:rPr>
              <a:t> </a:t>
            </a:r>
            <a:r>
              <a:rPr lang="en-US" sz="3200" b="0" i="0" dirty="0">
                <a:solidFill>
                  <a:srgbClr val="000000"/>
                </a:solidFill>
                <a:effectLst/>
              </a:rPr>
              <a:t>said to Moses, </a:t>
            </a:r>
            <a:r>
              <a:rPr lang="en-US" sz="3200" b="1" i="0" u="sng" dirty="0">
                <a:solidFill>
                  <a:srgbClr val="000000"/>
                </a:solidFill>
                <a:effectLst/>
              </a:rPr>
              <a:t>“Why are you crying out to Me? Tell the sons of Israel to go forward. </a:t>
            </a:r>
            <a:r>
              <a:rPr lang="en-US" sz="3200" b="1" i="0" baseline="30000" dirty="0">
                <a:solidFill>
                  <a:srgbClr val="000000"/>
                </a:solidFill>
                <a:effectLst/>
              </a:rPr>
              <a:t>16 </a:t>
            </a:r>
            <a:r>
              <a:rPr lang="en-US" sz="3200" b="0" i="0" dirty="0">
                <a:solidFill>
                  <a:srgbClr val="000000"/>
                </a:solidFill>
                <a:effectLst/>
              </a:rPr>
              <a:t>As for you, lift up your staff and stretch out your hand over the sea and divide it, and the sons of Israel shall go through the midst of the sea on dry land. </a:t>
            </a:r>
          </a:p>
        </p:txBody>
      </p:sp>
    </p:spTree>
    <p:extLst>
      <p:ext uri="{BB962C8B-B14F-4D97-AF65-F5344CB8AC3E}">
        <p14:creationId xmlns:p14="http://schemas.microsoft.com/office/powerpoint/2010/main" val="1025434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19DEE767-DBFE-CA38-DB70-865DA77E81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EE90B8-1A68-32DF-7862-DA2FED155C4A}"/>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Thoughts and Application</a:t>
            </a:r>
            <a:endParaRPr lang="en-US" sz="4000" b="1" dirty="0">
              <a:solidFill>
                <a:schemeClr val="bg1"/>
              </a:solidFill>
            </a:endParaRPr>
          </a:p>
        </p:txBody>
      </p:sp>
      <p:sp>
        <p:nvSpPr>
          <p:cNvPr id="3" name="Content Placeholder 2">
            <a:extLst>
              <a:ext uri="{FF2B5EF4-FFF2-40B4-BE49-F238E27FC236}">
                <a16:creationId xmlns:a16="http://schemas.microsoft.com/office/drawing/2014/main" id="{791864D3-B7FD-8726-AF3B-42A035A9921E}"/>
              </a:ext>
            </a:extLst>
          </p:cNvPr>
          <p:cNvSpPr>
            <a:spLocks noGrp="1"/>
          </p:cNvSpPr>
          <p:nvPr>
            <p:ph idx="1"/>
          </p:nvPr>
        </p:nvSpPr>
        <p:spPr>
          <a:xfrm>
            <a:off x="152400" y="990600"/>
            <a:ext cx="11811000" cy="5638800"/>
          </a:xfrm>
        </p:spPr>
        <p:txBody>
          <a:bodyPr>
            <a:noAutofit/>
          </a:bodyPr>
          <a:lstStyle/>
          <a:p>
            <a:pPr algn="just">
              <a:spcBef>
                <a:spcPts val="0"/>
              </a:spcBef>
            </a:pPr>
            <a:r>
              <a:rPr lang="en-US" sz="3200" dirty="0">
                <a:solidFill>
                  <a:schemeClr val="bg1"/>
                </a:solidFill>
                <a:effectLst/>
                <a:latin typeface="Calibri" panose="020F0502020204030204" pitchFamily="34" charset="0"/>
                <a:ea typeface="Aptos" panose="020B0004020202020204" pitchFamily="34" charset="0"/>
              </a:rPr>
              <a:t>Faith is not believing that God </a:t>
            </a:r>
            <a:r>
              <a:rPr lang="en-US" sz="3200" b="1" u="sng" dirty="0">
                <a:solidFill>
                  <a:schemeClr val="bg1"/>
                </a:solidFill>
                <a:effectLst/>
                <a:latin typeface="Calibri" panose="020F0502020204030204" pitchFamily="34" charset="0"/>
                <a:ea typeface="Aptos" panose="020B0004020202020204" pitchFamily="34" charset="0"/>
              </a:rPr>
              <a:t>can</a:t>
            </a:r>
            <a:r>
              <a:rPr lang="en-US" sz="3200" dirty="0">
                <a:solidFill>
                  <a:schemeClr val="bg1"/>
                </a:solidFill>
                <a:effectLst/>
                <a:latin typeface="Calibri" panose="020F0502020204030204" pitchFamily="34" charset="0"/>
                <a:ea typeface="Aptos" panose="020B0004020202020204" pitchFamily="34" charset="0"/>
              </a:rPr>
              <a:t> do what He says, it is knowing that God </a:t>
            </a:r>
            <a:r>
              <a:rPr lang="en-US" sz="3200" b="1" u="sng" dirty="0">
                <a:solidFill>
                  <a:schemeClr val="bg1"/>
                </a:solidFill>
                <a:effectLst/>
                <a:latin typeface="Calibri" panose="020F0502020204030204" pitchFamily="34" charset="0"/>
                <a:ea typeface="Aptos" panose="020B0004020202020204" pitchFamily="34" charset="0"/>
              </a:rPr>
              <a:t>will</a:t>
            </a:r>
            <a:r>
              <a:rPr lang="en-US" sz="3200" dirty="0">
                <a:solidFill>
                  <a:schemeClr val="bg1"/>
                </a:solidFill>
                <a:effectLst/>
                <a:latin typeface="Calibri" panose="020F0502020204030204" pitchFamily="34" charset="0"/>
                <a:ea typeface="Aptos" panose="020B0004020202020204" pitchFamily="34" charset="0"/>
              </a:rPr>
              <a:t> do what He says.</a:t>
            </a:r>
          </a:p>
          <a:p>
            <a:pPr marL="0" marR="0" indent="0" algn="just">
              <a:spcBef>
                <a:spcPts val="0"/>
              </a:spcBef>
              <a:spcAft>
                <a:spcPts val="0"/>
              </a:spcAft>
              <a:buNone/>
            </a:pPr>
            <a:endParaRPr lang="en-US" sz="32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We do not need to </a:t>
            </a:r>
            <a:r>
              <a:rPr lang="en-US" sz="32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q</a:t>
            </a: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uestion the viability, the reliability or the accountability of the promises of God.  </a:t>
            </a:r>
          </a:p>
          <a:p>
            <a:pPr marL="0" marR="0" indent="0" algn="just">
              <a:spcBef>
                <a:spcPts val="0"/>
              </a:spcBef>
              <a:spcAft>
                <a:spcPts val="0"/>
              </a:spcAft>
              <a:buNone/>
            </a:pPr>
            <a:endParaRPr lang="en-US" sz="32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There are only two questions to ask ourselves.</a:t>
            </a:r>
          </a:p>
          <a:p>
            <a:pPr lvl="1" algn="just">
              <a:spcBef>
                <a:spcPts val="0"/>
              </a:spcBef>
            </a:pPr>
            <a:r>
              <a:rPr lang="en-US"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D</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 we fully rely upon the promises of God?</a:t>
            </a:r>
          </a:p>
          <a:p>
            <a:pPr lvl="1" algn="just">
              <a:spcBef>
                <a:spcPts val="0"/>
              </a:spcBef>
            </a:pPr>
            <a:r>
              <a:rPr lang="en-US"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D</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 we trust that they will be fulfilled in His perfect timing?</a:t>
            </a:r>
          </a:p>
        </p:txBody>
      </p:sp>
    </p:spTree>
    <p:extLst>
      <p:ext uri="{BB962C8B-B14F-4D97-AF65-F5344CB8AC3E}">
        <p14:creationId xmlns:p14="http://schemas.microsoft.com/office/powerpoint/2010/main" val="1848591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83AB527-D973-03DF-60BF-FDF5CF4C120A}"/>
              </a:ext>
            </a:extLst>
          </p:cNvPr>
          <p:cNvPicPr>
            <a:picLocks noChangeAspect="1"/>
          </p:cNvPicPr>
          <p:nvPr/>
        </p:nvPicPr>
        <p:blipFill>
          <a:blip r:embed="rId2">
            <a:extLst>
              <a:ext uri="{28A0092B-C50C-407E-A947-70E740481C1C}">
                <a14:useLocalDpi xmlns:a14="http://schemas.microsoft.com/office/drawing/2010/main" val="0"/>
              </a:ext>
            </a:extLst>
          </a:blip>
          <a:srcRect b="21432"/>
          <a:stretch/>
        </p:blipFill>
        <p:spPr>
          <a:xfrm>
            <a:off x="0" y="-2309"/>
            <a:ext cx="12192000" cy="6858000"/>
          </a:xfrm>
          <a:prstGeom prst="rect">
            <a:avLst/>
          </a:prstGeom>
        </p:spPr>
      </p:pic>
      <p:sp>
        <p:nvSpPr>
          <p:cNvPr id="2" name="Title 1"/>
          <p:cNvSpPr>
            <a:spLocks noGrp="1"/>
          </p:cNvSpPr>
          <p:nvPr>
            <p:ph type="ctrTitle"/>
          </p:nvPr>
        </p:nvSpPr>
        <p:spPr>
          <a:xfrm>
            <a:off x="9236" y="-2309"/>
            <a:ext cx="7458364" cy="1831109"/>
          </a:xfrm>
        </p:spPr>
        <p:txBody>
          <a:bodyPr>
            <a:normAutofit/>
          </a:bodyPr>
          <a:lstStyle/>
          <a:p>
            <a:r>
              <a:rPr lang="en-US" b="1" dirty="0"/>
              <a:t>Legacy of Faith:</a:t>
            </a:r>
            <a:br>
              <a:rPr lang="en-US" b="1" dirty="0"/>
            </a:br>
            <a:r>
              <a:rPr lang="en-US" b="1" dirty="0"/>
              <a:t>Faith in Action</a:t>
            </a:r>
            <a:endParaRPr lang="en-US" sz="3600" b="1" dirty="0"/>
          </a:p>
        </p:txBody>
      </p:sp>
      <p:sp>
        <p:nvSpPr>
          <p:cNvPr id="3" name="Subtitle 2"/>
          <p:cNvSpPr>
            <a:spLocks noGrp="1"/>
          </p:cNvSpPr>
          <p:nvPr>
            <p:ph type="subTitle" idx="1"/>
          </p:nvPr>
        </p:nvSpPr>
        <p:spPr>
          <a:xfrm>
            <a:off x="9236" y="1828800"/>
            <a:ext cx="7382164" cy="1219200"/>
          </a:xfrm>
        </p:spPr>
        <p:txBody>
          <a:bodyPr>
            <a:normAutofit/>
          </a:bodyPr>
          <a:lstStyle/>
          <a:p>
            <a:r>
              <a:rPr lang="en-US" sz="2800" b="1" dirty="0"/>
              <a:t>Hebrews 11:20-29</a:t>
            </a:r>
          </a:p>
          <a:p>
            <a:r>
              <a:rPr lang="en-US" b="1" dirty="0"/>
              <a:t>December 8, 2024</a:t>
            </a:r>
          </a:p>
        </p:txBody>
      </p:sp>
    </p:spTree>
    <p:extLst>
      <p:ext uri="{BB962C8B-B14F-4D97-AF65-F5344CB8AC3E}">
        <p14:creationId xmlns:p14="http://schemas.microsoft.com/office/powerpoint/2010/main" val="1376619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E8B731C3-1917-46AE-0D12-6EA07E8C73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B96589-B24D-85D4-E08D-20F943735ADD}"/>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Hebrews 11:25-29</a:t>
            </a:r>
            <a:endParaRPr lang="en-US" sz="4000" b="1" dirty="0">
              <a:solidFill>
                <a:schemeClr val="bg1"/>
              </a:solidFill>
            </a:endParaRPr>
          </a:p>
        </p:txBody>
      </p:sp>
      <p:sp>
        <p:nvSpPr>
          <p:cNvPr id="3" name="Content Placeholder 2">
            <a:extLst>
              <a:ext uri="{FF2B5EF4-FFF2-40B4-BE49-F238E27FC236}">
                <a16:creationId xmlns:a16="http://schemas.microsoft.com/office/drawing/2014/main" id="{E18A5B4C-4472-A245-4EE2-74651CA4EB75}"/>
              </a:ext>
            </a:extLst>
          </p:cNvPr>
          <p:cNvSpPr>
            <a:spLocks noGrp="1"/>
          </p:cNvSpPr>
          <p:nvPr>
            <p:ph idx="1"/>
          </p:nvPr>
        </p:nvSpPr>
        <p:spPr>
          <a:xfrm>
            <a:off x="152400" y="990600"/>
            <a:ext cx="11811000" cy="5638800"/>
          </a:xfrm>
        </p:spPr>
        <p:txBody>
          <a:bodyPr>
            <a:noAutofit/>
          </a:bodyPr>
          <a:lstStyle/>
          <a:p>
            <a:pPr marL="0" indent="0">
              <a:lnSpc>
                <a:spcPct val="115000"/>
              </a:lnSpc>
              <a:spcAft>
                <a:spcPts val="800"/>
              </a:spcAft>
              <a:buNone/>
            </a:pPr>
            <a:r>
              <a:rPr lang="en-US" sz="3200" b="1" baseline="30000" dirty="0">
                <a:solidFill>
                  <a:schemeClr val="bg1"/>
                </a:solidFill>
                <a:effectLst/>
                <a:latin typeface="Calibri" panose="020F0502020204030204" pitchFamily="34" charset="0"/>
                <a:ea typeface="Aptos" panose="020B0004020202020204" pitchFamily="34" charset="0"/>
              </a:rPr>
              <a:t>25 </a:t>
            </a:r>
            <a:r>
              <a:rPr lang="en-US" sz="3200" dirty="0">
                <a:solidFill>
                  <a:schemeClr val="bg1"/>
                </a:solidFill>
                <a:effectLst/>
                <a:latin typeface="Calibri" panose="020F0502020204030204" pitchFamily="34" charset="0"/>
                <a:ea typeface="Aptos" panose="020B0004020202020204" pitchFamily="34" charset="0"/>
              </a:rPr>
              <a:t>He chose to be mistreated along with the people of God rather than to enjoy the fleeting pleasures of sin. </a:t>
            </a:r>
            <a:r>
              <a:rPr lang="en-US" sz="3200" b="1" baseline="30000" dirty="0">
                <a:solidFill>
                  <a:schemeClr val="bg1"/>
                </a:solidFill>
                <a:effectLst/>
                <a:latin typeface="Calibri" panose="020F0502020204030204" pitchFamily="34" charset="0"/>
                <a:ea typeface="Aptos" panose="020B0004020202020204" pitchFamily="34" charset="0"/>
              </a:rPr>
              <a:t>26 </a:t>
            </a:r>
            <a:r>
              <a:rPr lang="en-US" sz="3200" dirty="0">
                <a:solidFill>
                  <a:schemeClr val="bg1"/>
                </a:solidFill>
                <a:effectLst/>
                <a:latin typeface="Calibri" panose="020F0502020204030204" pitchFamily="34" charset="0"/>
                <a:ea typeface="Aptos" panose="020B0004020202020204" pitchFamily="34" charset="0"/>
              </a:rPr>
              <a:t>He regarded disgrace for the sake of Christ as of greater value than the treasures of Egypt, because he was looking ahead to his reward. </a:t>
            </a:r>
            <a:r>
              <a:rPr lang="en-US" sz="3200" b="1" kern="100" baseline="300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27 </a:t>
            </a:r>
            <a:r>
              <a:rPr lang="en-US" sz="3200" kern="1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By faith he left Egypt, not fearing the king’s anger; he persevered because he saw him who is invisible. </a:t>
            </a:r>
            <a:r>
              <a:rPr lang="en-US" sz="3200" b="1" kern="100" baseline="300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28 </a:t>
            </a:r>
            <a:r>
              <a:rPr lang="en-US" sz="3200" kern="1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By faith he kept the Passover and the application of blood, so that the destroyer of the firstborn would not touch the firstborn of Israel. </a:t>
            </a:r>
            <a:r>
              <a:rPr lang="en-US" sz="3200" b="1" kern="100" baseline="300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29 </a:t>
            </a:r>
            <a:r>
              <a:rPr lang="en-US" sz="3200" kern="1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By faith the people passed through the Red Sea as on dry land; but when the Egyptians tried to do so, they were drowned.</a:t>
            </a:r>
            <a:endPar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1280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BCE96C99-B7BD-AEB0-6392-23B4AE1ABF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DC2E12-DCD3-C06A-368C-076C8C33C205}"/>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0239208B-2DC6-02CB-911A-7631D71DA7B8}"/>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Faith in Death (11:20-22)</a:t>
            </a:r>
            <a:endParaRPr lang="en-US" sz="3600" dirty="0">
              <a:solidFill>
                <a:schemeClr val="bg1"/>
              </a:solidFill>
            </a:endParaRPr>
          </a:p>
          <a:p>
            <a:pPr marL="0" indent="0">
              <a:buNone/>
            </a:pPr>
            <a:r>
              <a:rPr lang="en-US" dirty="0">
                <a:solidFill>
                  <a:schemeClr val="bg1"/>
                </a:solidFill>
                <a:effectLst/>
                <a:ea typeface="Calibri" panose="020F0502020204030204" pitchFamily="34" charset="0"/>
                <a:cs typeface="Times New Roman" panose="02020603050405020304" pitchFamily="18" charset="0"/>
              </a:rPr>
              <a:t>A. The dying faith of Isaac (20)</a:t>
            </a:r>
          </a:p>
          <a:p>
            <a:pPr marL="640080" indent="0">
              <a:buNone/>
            </a:pPr>
            <a:r>
              <a:rPr lang="en-US" sz="1800" dirty="0">
                <a:solidFill>
                  <a:schemeClr val="bg1"/>
                </a:solidFill>
                <a:effectLst/>
                <a:latin typeface="Calibri" panose="020F0502020204030204" pitchFamily="34" charset="0"/>
                <a:ea typeface="Aptos" panose="020B0004020202020204" pitchFamily="34" charset="0"/>
              </a:rPr>
              <a:t>By faith Isaac blessed Jacob and Esau in regard to their future. </a:t>
            </a:r>
            <a:endParaRPr lang="en-US"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36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238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Genesis 26:1-7</a:t>
            </a:r>
            <a:endParaRPr lang="en-US" sz="4000" b="1" dirty="0">
              <a:solidFill>
                <a:schemeClr val="bg1"/>
              </a:solidFill>
            </a:endParaRPr>
          </a:p>
        </p:txBody>
      </p:sp>
      <p:sp>
        <p:nvSpPr>
          <p:cNvPr id="3" name="Content Placeholder 2"/>
          <p:cNvSpPr>
            <a:spLocks noGrp="1"/>
          </p:cNvSpPr>
          <p:nvPr>
            <p:ph idx="1"/>
          </p:nvPr>
        </p:nvSpPr>
        <p:spPr>
          <a:xfrm>
            <a:off x="152400" y="990600"/>
            <a:ext cx="11811000" cy="5638800"/>
          </a:xfrm>
        </p:spPr>
        <p:txBody>
          <a:bodyPr>
            <a:noAutofit/>
          </a:bodyPr>
          <a:lstStyle/>
          <a:p>
            <a:pPr marL="0" indent="0" algn="just">
              <a:lnSpc>
                <a:spcPct val="100000"/>
              </a:lnSpc>
              <a:spcBef>
                <a:spcPts val="0"/>
              </a:spcBef>
              <a:buNone/>
            </a:pPr>
            <a:r>
              <a:rPr lang="en-US" b="0" i="0" dirty="0">
                <a:solidFill>
                  <a:srgbClr val="000000"/>
                </a:solidFill>
                <a:effectLst/>
                <a:latin typeface="system-ui"/>
              </a:rPr>
              <a:t>Now there was a famine in the land, besides the previous famine that had occurred in the days of Abraham. So Isaac went to </a:t>
            </a:r>
            <a:r>
              <a:rPr lang="en-US" b="0" i="0" dirty="0" err="1">
                <a:solidFill>
                  <a:srgbClr val="000000"/>
                </a:solidFill>
                <a:effectLst/>
                <a:latin typeface="system-ui"/>
              </a:rPr>
              <a:t>Gerar</a:t>
            </a:r>
            <a:r>
              <a:rPr lang="en-US" b="0" i="0" dirty="0">
                <a:solidFill>
                  <a:srgbClr val="000000"/>
                </a:solidFill>
                <a:effectLst/>
                <a:latin typeface="system-ui"/>
              </a:rPr>
              <a:t>, to Abimelech king of the Philistines. </a:t>
            </a:r>
            <a:r>
              <a:rPr lang="en-US" b="1" i="0" baseline="30000" dirty="0">
                <a:solidFill>
                  <a:srgbClr val="000000"/>
                </a:solidFill>
                <a:effectLst/>
                <a:latin typeface="system-ui"/>
              </a:rPr>
              <a:t>2 </a:t>
            </a:r>
            <a:r>
              <a:rPr lang="en-US" b="0" i="0" dirty="0">
                <a:solidFill>
                  <a:srgbClr val="000000"/>
                </a:solidFill>
                <a:effectLst/>
                <a:latin typeface="system-ui"/>
              </a:rPr>
              <a:t>The </a:t>
            </a:r>
            <a:r>
              <a:rPr lang="en-US" b="0" i="0" cap="small" dirty="0">
                <a:solidFill>
                  <a:srgbClr val="000000"/>
                </a:solidFill>
                <a:effectLst/>
                <a:latin typeface="system-ui"/>
              </a:rPr>
              <a:t>Lord</a:t>
            </a:r>
            <a:r>
              <a:rPr lang="en-US" cap="small" dirty="0">
                <a:solidFill>
                  <a:srgbClr val="000000"/>
                </a:solidFill>
                <a:latin typeface="system-ui"/>
              </a:rPr>
              <a:t> </a:t>
            </a:r>
            <a:r>
              <a:rPr lang="en-US" b="0" i="0" dirty="0">
                <a:solidFill>
                  <a:srgbClr val="000000"/>
                </a:solidFill>
                <a:effectLst/>
                <a:latin typeface="system-ui"/>
              </a:rPr>
              <a:t>appeared to him and said, “Do not go down to Egypt; stay in the land of which I shall tell you. </a:t>
            </a:r>
            <a:r>
              <a:rPr lang="en-US" b="1" i="0" baseline="30000" dirty="0">
                <a:solidFill>
                  <a:srgbClr val="000000"/>
                </a:solidFill>
                <a:effectLst/>
                <a:latin typeface="system-ui"/>
              </a:rPr>
              <a:t>3 </a:t>
            </a:r>
            <a:r>
              <a:rPr lang="en-US" b="0" i="0" dirty="0">
                <a:solidFill>
                  <a:srgbClr val="000000"/>
                </a:solidFill>
                <a:effectLst/>
                <a:latin typeface="system-ui"/>
              </a:rPr>
              <a:t>Sojourn in this land and</a:t>
            </a:r>
            <a:r>
              <a:rPr lang="en-US" b="1" i="0" u="sng" dirty="0">
                <a:solidFill>
                  <a:srgbClr val="000000"/>
                </a:solidFill>
                <a:effectLst/>
                <a:latin typeface="system-ui"/>
              </a:rPr>
              <a:t> I will be with you and bless you, for to you </a:t>
            </a:r>
            <a:r>
              <a:rPr lang="en-US" b="0" i="0" dirty="0">
                <a:solidFill>
                  <a:srgbClr val="000000"/>
                </a:solidFill>
                <a:effectLst/>
                <a:latin typeface="system-ui"/>
              </a:rPr>
              <a:t>and to your descendants I will give all these lands, and I will establish the oath which I swore to your father Abraham. </a:t>
            </a:r>
            <a:r>
              <a:rPr lang="en-US" b="1" i="0" baseline="30000" dirty="0">
                <a:solidFill>
                  <a:srgbClr val="000000"/>
                </a:solidFill>
                <a:effectLst/>
                <a:latin typeface="system-ui"/>
              </a:rPr>
              <a:t>4 </a:t>
            </a:r>
            <a:r>
              <a:rPr lang="en-US" b="0" i="0" dirty="0">
                <a:solidFill>
                  <a:srgbClr val="000000"/>
                </a:solidFill>
                <a:effectLst/>
                <a:latin typeface="system-ui"/>
              </a:rPr>
              <a:t>I will multiply your descendants as the stars of heaven, and will give your descendants all these lands; and by your descendants all the nations of the earth shall be blessed; </a:t>
            </a:r>
            <a:r>
              <a:rPr lang="en-US" b="1" i="0" baseline="30000" dirty="0">
                <a:solidFill>
                  <a:srgbClr val="000000"/>
                </a:solidFill>
                <a:effectLst/>
                <a:latin typeface="system-ui"/>
              </a:rPr>
              <a:t>5 </a:t>
            </a:r>
            <a:r>
              <a:rPr lang="en-US" b="0" i="0" dirty="0">
                <a:solidFill>
                  <a:srgbClr val="000000"/>
                </a:solidFill>
                <a:effectLst/>
                <a:latin typeface="system-ui"/>
              </a:rPr>
              <a:t>because Abraham obeyed Me and kept My charge, My commandments, My statutes and My laws.”</a:t>
            </a:r>
          </a:p>
          <a:p>
            <a:pPr marL="0" indent="0" algn="just">
              <a:lnSpc>
                <a:spcPct val="100000"/>
              </a:lnSpc>
              <a:spcBef>
                <a:spcPts val="0"/>
              </a:spcBef>
              <a:buNone/>
            </a:pPr>
            <a:r>
              <a:rPr lang="en-US" b="1" i="0" baseline="30000" dirty="0">
                <a:solidFill>
                  <a:srgbClr val="000000"/>
                </a:solidFill>
                <a:effectLst/>
                <a:latin typeface="system-ui"/>
              </a:rPr>
              <a:t>6 </a:t>
            </a:r>
            <a:r>
              <a:rPr lang="en-US" b="0" i="0" dirty="0">
                <a:solidFill>
                  <a:srgbClr val="000000"/>
                </a:solidFill>
                <a:effectLst/>
                <a:latin typeface="system-ui"/>
              </a:rPr>
              <a:t>So Isaac lived in </a:t>
            </a:r>
            <a:r>
              <a:rPr lang="en-US" b="0" i="0" dirty="0" err="1">
                <a:solidFill>
                  <a:srgbClr val="000000"/>
                </a:solidFill>
                <a:effectLst/>
                <a:latin typeface="system-ui"/>
              </a:rPr>
              <a:t>Gerar</a:t>
            </a:r>
            <a:r>
              <a:rPr lang="en-US" b="0" i="0" dirty="0">
                <a:solidFill>
                  <a:srgbClr val="000000"/>
                </a:solidFill>
                <a:effectLst/>
                <a:latin typeface="system-ui"/>
              </a:rPr>
              <a:t>. </a:t>
            </a:r>
            <a:r>
              <a:rPr lang="en-US" b="1" i="0" baseline="30000" dirty="0">
                <a:solidFill>
                  <a:srgbClr val="000000"/>
                </a:solidFill>
                <a:effectLst/>
                <a:latin typeface="system-ui"/>
              </a:rPr>
              <a:t>7 </a:t>
            </a:r>
            <a:r>
              <a:rPr lang="en-US" b="0" i="0" dirty="0">
                <a:solidFill>
                  <a:srgbClr val="000000"/>
                </a:solidFill>
                <a:effectLst/>
                <a:latin typeface="system-ui"/>
              </a:rPr>
              <a:t>When the men of the place asked about his wife, he said, “She is my sister,” for he was afraid to say, “my wife,” </a:t>
            </a:r>
            <a:r>
              <a:rPr lang="en-US" b="0" i="1" dirty="0">
                <a:solidFill>
                  <a:srgbClr val="000000"/>
                </a:solidFill>
                <a:effectLst/>
                <a:latin typeface="system-ui"/>
              </a:rPr>
              <a:t>thinking</a:t>
            </a:r>
            <a:r>
              <a:rPr lang="en-US" b="0" i="0" dirty="0">
                <a:solidFill>
                  <a:srgbClr val="000000"/>
                </a:solidFill>
                <a:effectLst/>
                <a:latin typeface="system-ui"/>
              </a:rPr>
              <a:t>, “the men of the place might kill me on account of Rebekah, for she is beautiful.”</a:t>
            </a:r>
          </a:p>
        </p:txBody>
      </p:sp>
    </p:spTree>
    <p:extLst>
      <p:ext uri="{BB962C8B-B14F-4D97-AF65-F5344CB8AC3E}">
        <p14:creationId xmlns:p14="http://schemas.microsoft.com/office/powerpoint/2010/main" val="2617370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5B90CFD9-0E0C-DD4F-9AAE-6CDB9A917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DA4816-8CF2-3E32-2643-0CF46D59C180}"/>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842E582A-10A8-96D3-DEC7-80C831B848BF}"/>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Faith in Death (11:20-22)</a:t>
            </a:r>
            <a:endParaRPr lang="en-US" sz="3600" dirty="0">
              <a:solidFill>
                <a:schemeClr val="bg1"/>
              </a:solidFill>
            </a:endParaRPr>
          </a:p>
          <a:p>
            <a:pPr marL="0" indent="0">
              <a:buNone/>
            </a:pPr>
            <a:r>
              <a:rPr lang="en-US" dirty="0">
                <a:solidFill>
                  <a:schemeClr val="bg1"/>
                </a:solidFill>
                <a:effectLst/>
                <a:ea typeface="Calibri" panose="020F0502020204030204" pitchFamily="34" charset="0"/>
                <a:cs typeface="Times New Roman" panose="02020603050405020304" pitchFamily="18" charset="0"/>
              </a:rPr>
              <a:t>A. The dying faith of Isaac (20)</a:t>
            </a:r>
          </a:p>
          <a:p>
            <a:pPr marL="0" indent="0">
              <a:buNone/>
            </a:pPr>
            <a:r>
              <a:rPr lang="en-US" dirty="0">
                <a:solidFill>
                  <a:schemeClr val="bg1"/>
                </a:solidFill>
                <a:ea typeface="Calibri" panose="020F0502020204030204" pitchFamily="34" charset="0"/>
                <a:cs typeface="Times New Roman" panose="02020603050405020304" pitchFamily="18" charset="0"/>
              </a:rPr>
              <a:t>B. The dying faith of Jacob (21)</a:t>
            </a:r>
            <a:endParaRPr lang="en-US" dirty="0">
              <a:solidFill>
                <a:schemeClr val="bg1"/>
              </a:solidFill>
              <a:effectLst/>
              <a:ea typeface="Calibri" panose="020F0502020204030204" pitchFamily="34" charset="0"/>
              <a:cs typeface="Times New Roman" panose="02020603050405020304" pitchFamily="18" charset="0"/>
            </a:endParaRPr>
          </a:p>
          <a:p>
            <a:pPr marL="640080" indent="0">
              <a:buNone/>
            </a:pPr>
            <a:r>
              <a:rPr lang="en-US" sz="1800" dirty="0">
                <a:solidFill>
                  <a:schemeClr val="bg1"/>
                </a:solidFill>
                <a:effectLst/>
                <a:latin typeface="Calibri" panose="020F0502020204030204" pitchFamily="34" charset="0"/>
                <a:ea typeface="Aptos" panose="020B0004020202020204" pitchFamily="34" charset="0"/>
              </a:rPr>
              <a:t>By faith Jacob, when he was dying, blessed each of Joseph’s sons, and worshiped as he leaned on the top of his staff. </a:t>
            </a: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658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Genesis 47:9</a:t>
            </a:r>
            <a:endParaRPr lang="en-US" sz="4000" b="1" dirty="0">
              <a:solidFill>
                <a:schemeClr val="bg1"/>
              </a:solidFill>
            </a:endParaRPr>
          </a:p>
        </p:txBody>
      </p:sp>
      <p:sp>
        <p:nvSpPr>
          <p:cNvPr id="3" name="Content Placeholder 2"/>
          <p:cNvSpPr>
            <a:spLocks noGrp="1"/>
          </p:cNvSpPr>
          <p:nvPr>
            <p:ph idx="1"/>
          </p:nvPr>
        </p:nvSpPr>
        <p:spPr>
          <a:xfrm>
            <a:off x="152400" y="990600"/>
            <a:ext cx="11811000" cy="5638800"/>
          </a:xfrm>
        </p:spPr>
        <p:txBody>
          <a:bodyPr>
            <a:noAutofit/>
          </a:bodyPr>
          <a:lstStyle/>
          <a:p>
            <a:pPr marL="0" marR="0" indent="0" algn="just">
              <a:spcBef>
                <a:spcPts val="0"/>
              </a:spcBef>
              <a:spcAft>
                <a:spcPts val="0"/>
              </a:spcAft>
              <a:buNone/>
            </a:pPr>
            <a:r>
              <a:rPr lang="en-US" sz="3200" dirty="0">
                <a:solidFill>
                  <a:schemeClr val="bg1"/>
                </a:solidFill>
                <a:effectLst/>
                <a:latin typeface="Calibri" panose="020F0502020204030204" pitchFamily="34" charset="0"/>
                <a:ea typeface="Aptos" panose="020B0004020202020204" pitchFamily="34" charset="0"/>
              </a:rPr>
              <a:t>The years of my sojourning are one hundred and thirty; few and </a:t>
            </a:r>
            <a:r>
              <a:rPr lang="en-US" sz="3200" b="1" u="sng" dirty="0">
                <a:solidFill>
                  <a:schemeClr val="bg1"/>
                </a:solidFill>
                <a:effectLst/>
                <a:latin typeface="Calibri" panose="020F0502020204030204" pitchFamily="34" charset="0"/>
                <a:ea typeface="Aptos" panose="020B0004020202020204" pitchFamily="34" charset="0"/>
              </a:rPr>
              <a:t>unpleasant</a:t>
            </a:r>
            <a:r>
              <a:rPr lang="en-US" sz="3200" dirty="0">
                <a:solidFill>
                  <a:schemeClr val="bg1"/>
                </a:solidFill>
                <a:effectLst/>
                <a:latin typeface="Calibri" panose="020F0502020204030204" pitchFamily="34" charset="0"/>
                <a:ea typeface="Aptos" panose="020B0004020202020204" pitchFamily="34" charset="0"/>
              </a:rPr>
              <a:t> have been the years of my life, nor have they attained the years that my fathers lived during the days of their sojourning.</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65710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807D4D76-0C21-7518-AE3C-BB99718AA1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7544A-3950-35E4-D74D-7F212CD89B68}"/>
              </a:ext>
            </a:extLst>
          </p:cNvPr>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Genesis 48:21</a:t>
            </a:r>
            <a:endParaRPr lang="en-US" sz="4000" b="1" dirty="0">
              <a:solidFill>
                <a:schemeClr val="bg1"/>
              </a:solidFill>
            </a:endParaRPr>
          </a:p>
        </p:txBody>
      </p:sp>
      <p:sp>
        <p:nvSpPr>
          <p:cNvPr id="3" name="Content Placeholder 2">
            <a:extLst>
              <a:ext uri="{FF2B5EF4-FFF2-40B4-BE49-F238E27FC236}">
                <a16:creationId xmlns:a16="http://schemas.microsoft.com/office/drawing/2014/main" id="{11563D3C-F1A2-9E71-B390-B8D1DBEF14B2}"/>
              </a:ext>
            </a:extLst>
          </p:cNvPr>
          <p:cNvSpPr>
            <a:spLocks noGrp="1"/>
          </p:cNvSpPr>
          <p:nvPr>
            <p:ph idx="1"/>
          </p:nvPr>
        </p:nvSpPr>
        <p:spPr>
          <a:xfrm>
            <a:off x="152400" y="990600"/>
            <a:ext cx="11811000" cy="5638800"/>
          </a:xfrm>
        </p:spPr>
        <p:txBody>
          <a:bodyPr>
            <a:noAutofit/>
          </a:bodyPr>
          <a:lstStyle/>
          <a:p>
            <a:pPr marL="0" marR="0" indent="0" algn="just">
              <a:spcBef>
                <a:spcPts val="0"/>
              </a:spcBef>
              <a:spcAft>
                <a:spcPts val="0"/>
              </a:spcAft>
              <a:buNone/>
            </a:pPr>
            <a:r>
              <a:rPr lang="en-US" sz="3200" dirty="0">
                <a:solidFill>
                  <a:schemeClr val="bg1"/>
                </a:solidFill>
                <a:effectLst/>
                <a:latin typeface="Calibri" panose="020F0502020204030204" pitchFamily="34" charset="0"/>
                <a:ea typeface="Aptos" panose="020B0004020202020204" pitchFamily="34" charset="0"/>
              </a:rPr>
              <a:t>Behold, I am about to die, but God will be with you, and bring you back to the land of your fathers.</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55532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2F8767AA-7BF9-7E0F-4094-EBA01FC21E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938F6F-1EFA-09F4-4DDE-3078EC591147}"/>
              </a:ext>
            </a:extLst>
          </p:cNvPr>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Legacy of Faith: Faith in Action</a:t>
            </a:r>
          </a:p>
        </p:txBody>
      </p:sp>
      <p:sp>
        <p:nvSpPr>
          <p:cNvPr id="3" name="Content Placeholder 2">
            <a:extLst>
              <a:ext uri="{FF2B5EF4-FFF2-40B4-BE49-F238E27FC236}">
                <a16:creationId xmlns:a16="http://schemas.microsoft.com/office/drawing/2014/main" id="{D598104A-D166-E68E-9E6A-64B33A8DED76}"/>
              </a:ext>
            </a:extLst>
          </p:cNvPr>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a:t>
            </a:r>
            <a:r>
              <a:rPr lang="en-US" sz="3600" dirty="0">
                <a:solidFill>
                  <a:schemeClr val="bg1"/>
                </a:solidFill>
                <a:effectLst/>
                <a:ea typeface="Calibri" panose="020F0502020204030204" pitchFamily="34" charset="0"/>
              </a:rPr>
              <a:t>Faith in Death (11:20-22)</a:t>
            </a:r>
            <a:endParaRPr lang="en-US" sz="3600" dirty="0">
              <a:solidFill>
                <a:schemeClr val="bg1"/>
              </a:solidFill>
            </a:endParaRPr>
          </a:p>
          <a:p>
            <a:pPr marL="0" indent="0">
              <a:buNone/>
            </a:pPr>
            <a:r>
              <a:rPr lang="en-US" dirty="0">
                <a:solidFill>
                  <a:schemeClr val="bg1"/>
                </a:solidFill>
                <a:effectLst/>
                <a:ea typeface="Calibri" panose="020F0502020204030204" pitchFamily="34" charset="0"/>
                <a:cs typeface="Times New Roman" panose="02020603050405020304" pitchFamily="18" charset="0"/>
              </a:rPr>
              <a:t>A. The dying faith of Isaac (20)</a:t>
            </a:r>
          </a:p>
          <a:p>
            <a:pPr marL="0" indent="0">
              <a:buNone/>
            </a:pPr>
            <a:r>
              <a:rPr lang="en-US" dirty="0">
                <a:solidFill>
                  <a:schemeClr val="bg1"/>
                </a:solidFill>
                <a:ea typeface="Calibri" panose="020F0502020204030204" pitchFamily="34" charset="0"/>
                <a:cs typeface="Times New Roman" panose="02020603050405020304" pitchFamily="18" charset="0"/>
              </a:rPr>
              <a:t>B. The dying faith of Jacob (21)</a:t>
            </a:r>
          </a:p>
          <a:p>
            <a:pPr marL="0" indent="0">
              <a:buNone/>
            </a:pPr>
            <a:r>
              <a:rPr lang="en-US" dirty="0">
                <a:solidFill>
                  <a:schemeClr val="bg1"/>
                </a:solidFill>
                <a:effectLst/>
                <a:ea typeface="Calibri" panose="020F0502020204030204" pitchFamily="34" charset="0"/>
                <a:cs typeface="Times New Roman" panose="02020603050405020304" pitchFamily="18" charset="0"/>
              </a:rPr>
              <a:t>C. The dying faith of Joseph (22)</a:t>
            </a:r>
          </a:p>
          <a:p>
            <a:pPr marL="640080" indent="0">
              <a:buNone/>
            </a:pPr>
            <a:r>
              <a:rPr lang="en-US" sz="1800" dirty="0">
                <a:solidFill>
                  <a:schemeClr val="bg1"/>
                </a:solidFill>
                <a:effectLst/>
                <a:latin typeface="Calibri" panose="020F0502020204030204" pitchFamily="34" charset="0"/>
                <a:ea typeface="Aptos" panose="020B0004020202020204" pitchFamily="34" charset="0"/>
              </a:rPr>
              <a:t>By faith Joseph, when his end was near, spoke about the exodus of the Israelites from Egypt and gave instructions concerning the burial of his bones. </a:t>
            </a:r>
            <a:endParaRPr lang="en-US" sz="1800" dirty="0">
              <a:solidFill>
                <a:schemeClr val="bg1"/>
              </a:solidFill>
              <a:effectLst/>
              <a:ea typeface="Calibri" panose="020F0502020204030204" pitchFamily="34" charset="0"/>
              <a:cs typeface="Times New Roman" panose="02020603050405020304" pitchFamily="18" charset="0"/>
            </a:endParaRPr>
          </a:p>
          <a:p>
            <a:pPr marL="0" indent="0">
              <a:buNone/>
            </a:pPr>
            <a:endParaRPr lang="en-US" sz="1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61300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7994</TotalTime>
  <Words>1843</Words>
  <Application>Microsoft Office PowerPoint</Application>
  <PresentationFormat>Widescreen</PresentationFormat>
  <Paragraphs>108</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Aptos</vt:lpstr>
      <vt:lpstr>Arial</vt:lpstr>
      <vt:lpstr>Calibri</vt:lpstr>
      <vt:lpstr>Calibri Light</vt:lpstr>
      <vt:lpstr>system-ui</vt:lpstr>
      <vt:lpstr>Times New Roman</vt:lpstr>
      <vt:lpstr>Office Theme</vt:lpstr>
      <vt:lpstr>Legacy of Faith: Faith in Action</vt:lpstr>
      <vt:lpstr>Hebrews 11:20-24</vt:lpstr>
      <vt:lpstr>Hebrews 11:25-29</vt:lpstr>
      <vt:lpstr>Legacy of Faith: Faith in Action</vt:lpstr>
      <vt:lpstr>Genesis 26:1-7</vt:lpstr>
      <vt:lpstr>Legacy of Faith: Faith in Action</vt:lpstr>
      <vt:lpstr>Genesis 47:9</vt:lpstr>
      <vt:lpstr>Genesis 48:21</vt:lpstr>
      <vt:lpstr>Legacy of Faith: Faith in Action</vt:lpstr>
      <vt:lpstr>Genesis 50:24-25</vt:lpstr>
      <vt:lpstr>Legacy of Faith: Faith in Action</vt:lpstr>
      <vt:lpstr>Legacy of Faith: Faith in Action</vt:lpstr>
      <vt:lpstr>Baron Justinian von Weltz</vt:lpstr>
      <vt:lpstr>Legacy of Faith: Faith in Action</vt:lpstr>
      <vt:lpstr>Legacy of Faith: Faith in Action</vt:lpstr>
      <vt:lpstr>Legacy of Faith: Faith in Action</vt:lpstr>
      <vt:lpstr>Legacy of Faith: Faith in Action</vt:lpstr>
      <vt:lpstr>Legacy of Faith: Faith in Action</vt:lpstr>
      <vt:lpstr>Act 4:19-20</vt:lpstr>
      <vt:lpstr>Legacy of Faith: Faith in Action</vt:lpstr>
      <vt:lpstr>Legacy of Faith: Faith in Action</vt:lpstr>
      <vt:lpstr>Exodus 14:12-16</vt:lpstr>
      <vt:lpstr>Thoughts and Application</vt:lpstr>
      <vt:lpstr>Legacy of Faith: Faith in Action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Brett's Workhorse</dc:creator>
  <cp:lastModifiedBy>Brett Yamaji</cp:lastModifiedBy>
  <cp:revision>81</cp:revision>
  <dcterms:created xsi:type="dcterms:W3CDTF">2018-06-16T17:31:42Z</dcterms:created>
  <dcterms:modified xsi:type="dcterms:W3CDTF">2024-12-07T22:40:03Z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24820e8-223f-4ed2-bd95-81c83f641284_Enabled">
    <vt:lpwstr>True</vt:lpwstr>
  </property>
  <property fmtid="{D5CDD505-2E9C-101B-9397-08002B2CF9AE}" pid="3" name="MSIP_Label_b24820e8-223f-4ed2-bd95-81c83f641284_SiteId">
    <vt:lpwstr>3cbcc3d3-094d-4006-9849-0d11d61f484d</vt:lpwstr>
  </property>
  <property fmtid="{D5CDD505-2E9C-101B-9397-08002B2CF9AE}" pid="4" name="MSIP_Label_b24820e8-223f-4ed2-bd95-81c83f641284_Owner">
    <vt:lpwstr>btyamaj@HomeOffice.wal-mart.com</vt:lpwstr>
  </property>
  <property fmtid="{D5CDD505-2E9C-101B-9397-08002B2CF9AE}" pid="5" name="MSIP_Label_b24820e8-223f-4ed2-bd95-81c83f641284_SetDate">
    <vt:lpwstr>2020-03-06T02:09:12.7065650Z</vt:lpwstr>
  </property>
  <property fmtid="{D5CDD505-2E9C-101B-9397-08002B2CF9AE}" pid="6" name="MSIP_Label_b24820e8-223f-4ed2-bd95-81c83f641284_Name">
    <vt:lpwstr>Sensitive</vt:lpwstr>
  </property>
  <property fmtid="{D5CDD505-2E9C-101B-9397-08002B2CF9AE}" pid="7" name="MSIP_Label_b24820e8-223f-4ed2-bd95-81c83f641284_Application">
    <vt:lpwstr>Microsoft Azure Information Protection</vt:lpwstr>
  </property>
  <property fmtid="{D5CDD505-2E9C-101B-9397-08002B2CF9AE}" pid="8" name="MSIP_Label_b24820e8-223f-4ed2-bd95-81c83f641284_ActionId">
    <vt:lpwstr>4a553c78-0330-44d3-81b6-2a927e58c2d0</vt:lpwstr>
  </property>
  <property fmtid="{D5CDD505-2E9C-101B-9397-08002B2CF9AE}" pid="9" name="MSIP_Label_b24820e8-223f-4ed2-bd95-81c83f641284_Extended_MSFT_Method">
    <vt:lpwstr>Automatic</vt:lpwstr>
  </property>
  <property fmtid="{D5CDD505-2E9C-101B-9397-08002B2CF9AE}" pid="10" name="Sensitivity">
    <vt:lpwstr>Sensitive</vt:lpwstr>
  </property>
  <property fmtid="{D5CDD505-2E9C-101B-9397-08002B2CF9AE}" pid="11" name="_AdHocReviewCycleID">
    <vt:i4>-716745204</vt:i4>
  </property>
  <property fmtid="{D5CDD505-2E9C-101B-9397-08002B2CF9AE}" pid="12" name="_NewReviewCycle">
    <vt:lpwstr/>
  </property>
  <property fmtid="{D5CDD505-2E9C-101B-9397-08002B2CF9AE}" pid="13" name="_EmailSubject">
    <vt:lpwstr>Thessalonians Sermon</vt:lpwstr>
  </property>
  <property fmtid="{D5CDD505-2E9C-101B-9397-08002B2CF9AE}" pid="14" name="_AuthorEmail">
    <vt:lpwstr>Brett.Yamaji@walmart.com</vt:lpwstr>
  </property>
  <property fmtid="{D5CDD505-2E9C-101B-9397-08002B2CF9AE}" pid="15" name="_AuthorEmailDisplayName">
    <vt:lpwstr>Brett Yamaji</vt:lpwstr>
  </property>
</Properties>
</file>